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5122525" cy="21386800"/>
  <p:notesSz cx="14663738" cy="20926425"/>
  <p:defaultTextStyle>
    <a:defPPr>
      <a:defRPr lang="zh-TW"/>
    </a:defPPr>
    <a:lvl1pPr marL="0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1pPr>
    <a:lvl2pPr marL="1043102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2pPr>
    <a:lvl3pPr marL="2086204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3pPr>
    <a:lvl4pPr marL="3129305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4pPr>
    <a:lvl5pPr marL="4172407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5pPr>
    <a:lvl6pPr marL="5215509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6pPr>
    <a:lvl7pPr marL="6258611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7pPr>
    <a:lvl8pPr marL="7301713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8pPr>
    <a:lvl9pPr marL="8344814" algn="l" defTabSz="2086204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27" autoAdjust="0"/>
    <p:restoredTop sz="94660"/>
  </p:normalViewPr>
  <p:slideViewPr>
    <p:cSldViewPr>
      <p:cViewPr>
        <p:scale>
          <a:sx n="50" d="100"/>
          <a:sy n="50" d="100"/>
        </p:scale>
        <p:origin x="-2658" y="1494"/>
      </p:cViewPr>
      <p:guideLst>
        <p:guide orient="horz" pos="6736"/>
        <p:guide pos="47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6126" y="856464"/>
            <a:ext cx="13610273" cy="3564467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756126" y="19822397"/>
            <a:ext cx="3528589" cy="1138649"/>
          </a:xfrm>
          <a:prstGeom prst="rect">
            <a:avLst/>
          </a:prstGeom>
        </p:spPr>
        <p:txBody>
          <a:bodyPr/>
          <a:lstStyle/>
          <a:p>
            <a:fld id="{842BFA6D-BA82-4564-BE4C-4F08D5BD7A0B}" type="datetimeFigureOut">
              <a:rPr lang="zh-TW" altLang="en-US" smtClean="0"/>
              <a:t>2015/10/16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5166863" y="19822397"/>
            <a:ext cx="4788800" cy="1138649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837810" y="19822397"/>
            <a:ext cx="3528589" cy="1138649"/>
          </a:xfrm>
          <a:prstGeom prst="rect">
            <a:avLst/>
          </a:prstGeom>
        </p:spPr>
        <p:txBody>
          <a:bodyPr/>
          <a:lstStyle/>
          <a:p>
            <a:fld id="{856D625E-4655-450F-BB57-83BE98765A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441868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3" Target="../media/image1.jpeg" Type="http://schemas.openxmlformats.org/officeDocument/2006/relationships/image"/><Relationship Id="rId2" Target="../theme/theme1.xml" Type="http://schemas.openxmlformats.org/officeDocument/2006/relationships/theme"/><Relationship Id="rId1" Target="../slideLayouts/slideLayout1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56126" y="4990255"/>
            <a:ext cx="13610273" cy="14114299"/>
          </a:xfrm>
          <a:prstGeom prst="rect">
            <a:avLst/>
          </a:prstGeom>
        </p:spPr>
        <p:txBody>
          <a:bodyPr vert="horz" lIns="208620" tIns="104310" rIns="208620" bIns="10431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50198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ctr" defTabSz="2086204" rtl="0" eaLnBrk="1" latinLnBrk="0" hangingPunct="1">
        <a:spcBef>
          <a:spcPct val="0"/>
        </a:spcBef>
        <a:buNone/>
        <a:defRPr sz="10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82326" indent="-782326" algn="l" defTabSz="2086204" rtl="0" eaLnBrk="1" latinLnBrk="0" hangingPunct="1">
        <a:spcBef>
          <a:spcPct val="20000"/>
        </a:spcBef>
        <a:buFont typeface="Arial" panose="020B0604020202020204" pitchFamily="34" charset="0"/>
        <a:buChar char="•"/>
        <a:defRPr sz="7300" kern="1200">
          <a:solidFill>
            <a:schemeClr val="tx1"/>
          </a:solidFill>
          <a:latin typeface="+mn-lt"/>
          <a:ea typeface="+mn-ea"/>
          <a:cs typeface="+mn-cs"/>
        </a:defRPr>
      </a:lvl1pPr>
      <a:lvl2pPr marL="1695040" indent="-651939" algn="l" defTabSz="2086204" rtl="0" eaLnBrk="1" latinLnBrk="0" hangingPunct="1">
        <a:spcBef>
          <a:spcPct val="20000"/>
        </a:spcBef>
        <a:buFont typeface="Arial" panose="020B0604020202020204" pitchFamily="34" charset="0"/>
        <a:buChar char="–"/>
        <a:defRPr sz="6400" kern="1200">
          <a:solidFill>
            <a:schemeClr val="tx1"/>
          </a:solidFill>
          <a:latin typeface="+mn-lt"/>
          <a:ea typeface="+mn-ea"/>
          <a:cs typeface="+mn-cs"/>
        </a:defRPr>
      </a:lvl2pPr>
      <a:lvl3pPr marL="2607755" indent="-521551" algn="l" defTabSz="2086204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3pPr>
      <a:lvl4pPr marL="3650856" indent="-521551" algn="l" defTabSz="2086204" rtl="0" eaLnBrk="1" latinLnBrk="0" hangingPunct="1">
        <a:spcBef>
          <a:spcPct val="20000"/>
        </a:spcBef>
        <a:buFont typeface="Arial" panose="020B0604020202020204" pitchFamily="34" charset="0"/>
        <a:buChar char="–"/>
        <a:defRPr sz="4600" kern="1200">
          <a:solidFill>
            <a:schemeClr val="tx1"/>
          </a:solidFill>
          <a:latin typeface="+mn-lt"/>
          <a:ea typeface="+mn-ea"/>
          <a:cs typeface="+mn-cs"/>
        </a:defRPr>
      </a:lvl4pPr>
      <a:lvl5pPr marL="4693958" indent="-521551" algn="l" defTabSz="2086204" rtl="0" eaLnBrk="1" latinLnBrk="0" hangingPunct="1">
        <a:spcBef>
          <a:spcPct val="20000"/>
        </a:spcBef>
        <a:buFont typeface="Arial" panose="020B0604020202020204" pitchFamily="34" charset="0"/>
        <a:buChar char="»"/>
        <a:defRPr sz="4600" kern="1200">
          <a:solidFill>
            <a:schemeClr val="tx1"/>
          </a:solidFill>
          <a:latin typeface="+mn-lt"/>
          <a:ea typeface="+mn-ea"/>
          <a:cs typeface="+mn-cs"/>
        </a:defRPr>
      </a:lvl5pPr>
      <a:lvl6pPr marL="5737060" indent="-521551" algn="l" defTabSz="2086204" rtl="0" eaLnBrk="1" latinLnBrk="0" hangingPunct="1">
        <a:spcBef>
          <a:spcPct val="20000"/>
        </a:spcBef>
        <a:buFont typeface="Arial" panose="020B0604020202020204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6pPr>
      <a:lvl7pPr marL="6780162" indent="-521551" algn="l" defTabSz="2086204" rtl="0" eaLnBrk="1" latinLnBrk="0" hangingPunct="1">
        <a:spcBef>
          <a:spcPct val="20000"/>
        </a:spcBef>
        <a:buFont typeface="Arial" panose="020B0604020202020204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7pPr>
      <a:lvl8pPr marL="7823264" indent="-521551" algn="l" defTabSz="2086204" rtl="0" eaLnBrk="1" latinLnBrk="0" hangingPunct="1">
        <a:spcBef>
          <a:spcPct val="20000"/>
        </a:spcBef>
        <a:buFont typeface="Arial" panose="020B0604020202020204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8pPr>
      <a:lvl9pPr marL="8866365" indent="-521551" algn="l" defTabSz="2086204" rtl="0" eaLnBrk="1" latinLnBrk="0" hangingPunct="1">
        <a:spcBef>
          <a:spcPct val="20000"/>
        </a:spcBef>
        <a:buFont typeface="Arial" panose="020B0604020202020204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2086204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1043102" algn="l" defTabSz="2086204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2pPr>
      <a:lvl3pPr marL="2086204" algn="l" defTabSz="2086204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3pPr>
      <a:lvl4pPr marL="3129305" algn="l" defTabSz="2086204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4pPr>
      <a:lvl5pPr marL="4172407" algn="l" defTabSz="2086204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5pPr>
      <a:lvl6pPr marL="5215509" algn="l" defTabSz="2086204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6pPr>
      <a:lvl7pPr marL="6258611" algn="l" defTabSz="2086204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7pPr>
      <a:lvl8pPr marL="7301713" algn="l" defTabSz="2086204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8pPr>
      <a:lvl9pPr marL="8344814" algn="l" defTabSz="2086204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線接點 19"/>
          <p:cNvCxnSpPr/>
          <p:nvPr/>
        </p:nvCxnSpPr>
        <p:spPr>
          <a:xfrm>
            <a:off x="13897966" y="5364808"/>
            <a:ext cx="1" cy="300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7098776"/>
              </p:ext>
            </p:extLst>
          </p:nvPr>
        </p:nvGraphicFramePr>
        <p:xfrm>
          <a:off x="360462" y="5364808"/>
          <a:ext cx="14329592" cy="15088696"/>
        </p:xfrm>
        <a:graphic>
          <a:graphicData uri="http://schemas.openxmlformats.org/drawingml/2006/table">
            <a:tbl>
              <a:tblPr/>
              <a:tblGrid>
                <a:gridCol w="5015888"/>
                <a:gridCol w="1846686"/>
                <a:gridCol w="1156186"/>
                <a:gridCol w="1311417"/>
                <a:gridCol w="1540374"/>
                <a:gridCol w="3459041"/>
              </a:tblGrid>
              <a:tr h="48571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effectLst/>
                          <a:latin typeface="文鼎中圓"/>
                        </a:rPr>
                        <a:t>課程名稱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effectLst/>
                          <a:latin typeface="文鼎中圓"/>
                        </a:rPr>
                        <a:t>教師名稱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文鼎中圓"/>
                        </a:rPr>
                        <a:t>TA</a:t>
                      </a:r>
                      <a:r>
                        <a:rPr lang="zh-TW" alt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文鼎中圓"/>
                        </a:rPr>
                        <a:t>諮詢時間</a:t>
                      </a:r>
                      <a:r>
                        <a:rPr lang="zh-TW" altLang="en-US" sz="2400" b="1" i="0" u="none" strike="noStrike" dirty="0">
                          <a:solidFill>
                            <a:srgbClr val="FFFFFF"/>
                          </a:solidFill>
                          <a:effectLst/>
                          <a:latin typeface="文鼎中圓"/>
                        </a:rPr>
                        <a:t>及地點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數位邏輯與實習（一）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游正義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三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17:00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19:00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E529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71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資料結構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林學儀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二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14:00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17:00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E532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06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工程數學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黃世演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三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10:00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12:00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E437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71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四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13:00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16:00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電腦網路概論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林學儀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五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18:00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21:00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E532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資料結構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李隆財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四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18:00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21:00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E547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7106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數位邏輯與實習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林基源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二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14:00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15:00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E422 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四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17:00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18:00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E419-2 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工程數學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陳瑞茂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四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18:00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21:00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E536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71064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Web </a:t>
                      </a:r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程式設計與</a:t>
                      </a:r>
                      <a:r>
                        <a:rPr lang="zh-TW" alt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實習</a:t>
                      </a:r>
                      <a:endParaRPr lang="en-US" altLang="zh-TW" sz="2400" b="1" i="0" u="none" strike="noStrike" dirty="0">
                        <a:solidFill>
                          <a:srgbClr val="000000"/>
                        </a:solidFill>
                        <a:effectLst/>
                        <a:latin typeface="文鼎中圓"/>
                      </a:endParaRP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王圳木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一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12:00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13:00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E423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二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12:00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13:00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三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12:00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13:00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四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12:00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13:00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五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12:00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13:00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0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Web </a:t>
                      </a:r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程式設計與實習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林基源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二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13:00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17:00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E418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71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機率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張蓺英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一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14:00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15:00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E530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多平台</a:t>
                      </a:r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APP</a:t>
                      </a:r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遊戲設計實務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楊勝智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四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13:00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17:00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E418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71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計算機概論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楊勝智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五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14:00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17:00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E418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06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計算機圖</a:t>
                      </a:r>
                      <a:r>
                        <a:rPr lang="zh-TW" alt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學</a:t>
                      </a:r>
                      <a:endParaRPr lang="en-US" altLang="zh-TW" sz="2400" b="1" i="0" u="none" strike="noStrike" dirty="0">
                        <a:solidFill>
                          <a:srgbClr val="000000"/>
                        </a:solidFill>
                        <a:effectLst/>
                        <a:latin typeface="文鼎中圓"/>
                      </a:endParaRP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游正義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一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16:00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18:00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E424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71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三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11:00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13:00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064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實務專題</a:t>
                      </a:r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(</a:t>
                      </a:r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一</a:t>
                      </a:r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)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張蓺英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二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18:00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21:00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E443-1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三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18:00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21:00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五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12:00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16:00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E421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六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08:00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12:00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智慧電子應用設計概論</a:t>
                      </a:r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(</a:t>
                      </a:r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二</a:t>
                      </a:r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)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張蓺英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二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09:00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12:00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E418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7106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演算法</a:t>
                      </a:r>
                      <a:endParaRPr lang="en-US" altLang="zh-TW" sz="2400" b="1" i="0" u="none" strike="noStrike" dirty="0">
                        <a:solidFill>
                          <a:srgbClr val="000000"/>
                        </a:solidFill>
                        <a:effectLst/>
                        <a:latin typeface="文鼎中圓"/>
                      </a:endParaRP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林灶生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二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18:00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20:00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LAB 202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四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18:00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20:00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06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程式設計與實習（</a:t>
                      </a:r>
                      <a:r>
                        <a:rPr lang="zh-TW" alt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一）</a:t>
                      </a:r>
                      <a:endParaRPr lang="en-US" altLang="zh-TW" sz="2400" b="1" i="0" u="none" strike="noStrike" dirty="0">
                        <a:solidFill>
                          <a:srgbClr val="000000"/>
                        </a:solidFill>
                        <a:effectLst/>
                        <a:latin typeface="文鼎中圓"/>
                      </a:endParaRP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林宗宏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二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13:00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17:00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E438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71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二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17:00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21:00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E541-1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71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程式方法概論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林宗宏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二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19:00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21:00</a:t>
                      </a:r>
                    </a:p>
                  </a:txBody>
                  <a:tcPr marL="9262" marR="9262" marT="926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</a:t>
                      </a:r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館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E541-1</a:t>
                      </a: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064">
                <a:tc>
                  <a:txBody>
                    <a:bodyPr/>
                    <a:lstStyle/>
                    <a:p>
                      <a:pPr marL="0" marR="0" indent="0" algn="ctr" defTabSz="208620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嵌入式系統概論</a:t>
                      </a:r>
                      <a:endParaRPr lang="zh-TW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文鼎中圓"/>
                      </a:endParaRP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08620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李隆財</a:t>
                      </a:r>
                      <a:endParaRPr lang="zh-TW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文鼎中圓"/>
                      </a:endParaRP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12:00</a:t>
                      </a:r>
                      <a:endParaRPr lang="en-US" altLang="zh-TW" sz="2400" b="1" i="0" u="none" strike="noStrike" dirty="0">
                        <a:solidFill>
                          <a:srgbClr val="000000"/>
                        </a:solidFill>
                        <a:effectLst/>
                        <a:latin typeface="文鼎中圓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17:00</a:t>
                      </a:r>
                      <a:endParaRPr lang="en-US" altLang="zh-TW" sz="2400" b="1" i="0" u="none" strike="noStrike" dirty="0">
                        <a:solidFill>
                          <a:srgbClr val="000000"/>
                        </a:solidFill>
                        <a:effectLst/>
                        <a:latin typeface="文鼎中圓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208620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工程館 </a:t>
                      </a:r>
                      <a:r>
                        <a:rPr lang="en-US" altLang="zh-TW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文鼎中圓"/>
                        </a:rPr>
                        <a:t>E547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文鼎中圓"/>
                      </a:endParaRPr>
                    </a:p>
                  </a:txBody>
                  <a:tcPr marL="9262" marR="9262" marT="926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</a:tbl>
          </a:graphicData>
        </a:graphic>
      </p:graphicFrame>
      <p:cxnSp>
        <p:nvCxnSpPr>
          <p:cNvPr id="10" name="直線接點 9"/>
          <p:cNvCxnSpPr/>
          <p:nvPr/>
        </p:nvCxnSpPr>
        <p:spPr>
          <a:xfrm>
            <a:off x="7362576" y="19982432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11350772" y="19987888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0750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443</TotalTime>
  <Words>264</Words>
  <Application>Microsoft Office PowerPoint</Application>
  <PresentationFormat>自訂</PresentationFormat>
  <Paragraphs>156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42</cp:revision>
  <cp:lastPrinted>2014-04-01T08:03:08Z</cp:lastPrinted>
  <dcterms:created xsi:type="dcterms:W3CDTF">2014-03-31T06:25:16Z</dcterms:created>
  <dcterms:modified xsi:type="dcterms:W3CDTF">2015-10-16T06:49:17Z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2601835</vt:lpwstr>
  </property>
  <property fmtid="{D5CDD505-2E9C-101B-9397-08002B2CF9AE}" name="NXPowerLiteVersion" pid="3">
    <vt:lpwstr>D4.1.2</vt:lpwstr>
  </property>
</Properties>
</file>