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FF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6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FC6799-4A6F-4390-8530-40D6FD1695DE}" type="datetimeFigureOut">
              <a:rPr lang="zh-TW" altLang="en-US" smtClean="0"/>
              <a:pPr/>
              <a:t>2017/8/11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DC959E-3403-4550-BE96-B9826DCC2A1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1600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DC959E-3403-4550-BE96-B9826DCC2A10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1863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32411-ECA1-4741-83FB-755E1AF1C49C}" type="datetimeFigureOut">
              <a:rPr lang="zh-TW" altLang="en-US" smtClean="0"/>
              <a:pPr/>
              <a:t>2017/8/11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D5B0-0E09-4131-815B-A836603984C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022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32411-ECA1-4741-83FB-755E1AF1C49C}" type="datetimeFigureOut">
              <a:rPr lang="zh-TW" altLang="en-US" smtClean="0"/>
              <a:pPr/>
              <a:t>2017/8/11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D5B0-0E09-4131-815B-A836603984C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5979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32411-ECA1-4741-83FB-755E1AF1C49C}" type="datetimeFigureOut">
              <a:rPr lang="zh-TW" altLang="en-US" smtClean="0"/>
              <a:pPr/>
              <a:t>2017/8/11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D5B0-0E09-4131-815B-A836603984C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1454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32411-ECA1-4741-83FB-755E1AF1C49C}" type="datetimeFigureOut">
              <a:rPr lang="zh-TW" altLang="en-US" smtClean="0"/>
              <a:pPr/>
              <a:t>2017/8/11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D5B0-0E09-4131-815B-A836603984C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2248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32411-ECA1-4741-83FB-755E1AF1C49C}" type="datetimeFigureOut">
              <a:rPr lang="zh-TW" altLang="en-US" smtClean="0"/>
              <a:pPr/>
              <a:t>2017/8/11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D5B0-0E09-4131-815B-A836603984C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214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32411-ECA1-4741-83FB-755E1AF1C49C}" type="datetimeFigureOut">
              <a:rPr lang="zh-TW" altLang="en-US" smtClean="0"/>
              <a:pPr/>
              <a:t>2017/8/11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D5B0-0E09-4131-815B-A836603984C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9843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32411-ECA1-4741-83FB-755E1AF1C49C}" type="datetimeFigureOut">
              <a:rPr lang="zh-TW" altLang="en-US" smtClean="0"/>
              <a:pPr/>
              <a:t>2017/8/11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D5B0-0E09-4131-815B-A836603984C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3144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32411-ECA1-4741-83FB-755E1AF1C49C}" type="datetimeFigureOut">
              <a:rPr lang="zh-TW" altLang="en-US" smtClean="0"/>
              <a:pPr/>
              <a:t>2017/8/11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D5B0-0E09-4131-815B-A836603984C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7879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32411-ECA1-4741-83FB-755E1AF1C49C}" type="datetimeFigureOut">
              <a:rPr lang="zh-TW" altLang="en-US" smtClean="0"/>
              <a:pPr/>
              <a:t>2017/8/11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D5B0-0E09-4131-815B-A836603984C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2357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32411-ECA1-4741-83FB-755E1AF1C49C}" type="datetimeFigureOut">
              <a:rPr lang="zh-TW" altLang="en-US" smtClean="0"/>
              <a:pPr/>
              <a:t>2017/8/11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D5B0-0E09-4131-815B-A836603984C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9485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32411-ECA1-4741-83FB-755E1AF1C49C}" type="datetimeFigureOut">
              <a:rPr lang="zh-TW" altLang="en-US" smtClean="0"/>
              <a:pPr/>
              <a:t>2017/8/11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D5B0-0E09-4131-815B-A836603984C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0054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32411-ECA1-4741-83FB-755E1AF1C49C}" type="datetimeFigureOut">
              <a:rPr lang="zh-TW" altLang="en-US" smtClean="0"/>
              <a:pPr/>
              <a:t>2017/8/11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9D5B0-0E09-4131-815B-A836603984C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2296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-11113" y="2310499"/>
            <a:ext cx="9144000" cy="2304000"/>
          </a:xfrm>
          <a:prstGeom prst="rect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-11113" y="6499"/>
            <a:ext cx="9144000" cy="2304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-11113" y="4590000"/>
            <a:ext cx="9144000" cy="2304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12" name="標題 1"/>
          <p:cNvSpPr>
            <a:spLocks noGrp="1"/>
          </p:cNvSpPr>
          <p:nvPr>
            <p:ph type="ctrTitle"/>
          </p:nvPr>
        </p:nvSpPr>
        <p:spPr>
          <a:xfrm>
            <a:off x="308347" y="692696"/>
            <a:ext cx="8523955" cy="1656184"/>
          </a:xfrm>
        </p:spPr>
        <p:txBody>
          <a:bodyPr>
            <a:normAutofit fontScale="90000"/>
          </a:bodyPr>
          <a:lstStyle/>
          <a:p>
            <a:pPr>
              <a:spcBef>
                <a:spcPts val="3000"/>
              </a:spcBef>
              <a:spcAft>
                <a:spcPts val="3000"/>
              </a:spcAft>
            </a:pPr>
            <a:r>
              <a:rPr lang="zh-TW" altLang="en-US" sz="3100" b="1" dirty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～</a:t>
            </a:r>
            <a:r>
              <a:rPr lang="zh-TW" altLang="en-US" sz="31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菁英交換學生圓夢</a:t>
            </a:r>
            <a:r>
              <a:rPr lang="zh-TW" altLang="en-US" sz="31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計畫</a:t>
            </a:r>
            <a:r>
              <a:rPr lang="zh-TW" altLang="en-US" sz="3100" b="1" dirty="0" smtClean="0">
                <a:solidFill>
                  <a:srgbClr val="FFC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˙</a:t>
            </a:r>
            <a:r>
              <a:rPr lang="zh-TW" altLang="en-US" sz="31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展翅</a:t>
            </a:r>
            <a:r>
              <a:rPr lang="zh-TW" altLang="en-US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德國</a:t>
            </a:r>
            <a:r>
              <a:rPr lang="zh-TW" altLang="en-US" sz="31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～</a:t>
            </a:r>
            <a:r>
              <a:rPr lang="en-US" altLang="zh-TW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3600" b="1" dirty="0">
                <a:solidFill>
                  <a:schemeClr val="accent6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文藻外語大學德文專業</a:t>
            </a:r>
            <a:r>
              <a:rPr lang="zh-TW" altLang="en-US" sz="3600" b="1" dirty="0" smtClean="0">
                <a:solidFill>
                  <a:schemeClr val="accent6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培育師資楊</a:t>
            </a:r>
            <a:r>
              <a:rPr lang="zh-TW" altLang="en-US" sz="3600" b="1" dirty="0">
                <a:solidFill>
                  <a:schemeClr val="accent6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婷</a:t>
            </a:r>
            <a:r>
              <a:rPr lang="zh-TW" altLang="en-US" sz="3600" b="1" dirty="0" smtClean="0">
                <a:solidFill>
                  <a:schemeClr val="accent6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湞老師</a:t>
            </a:r>
            <a:r>
              <a:rPr lang="en-US" altLang="zh-TW" sz="36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36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sz="3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106</a:t>
            </a:r>
            <a:r>
              <a:rPr lang="zh-TW" altLang="en-US" sz="3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學年度</a:t>
            </a:r>
            <a:r>
              <a:rPr lang="zh-TW" altLang="en-US" sz="67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德語選修課程</a:t>
            </a:r>
            <a:r>
              <a:rPr lang="en-US" altLang="zh-TW" sz="40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40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</a:br>
            <a:endParaRPr lang="zh-TW" altLang="en-US" sz="4000" b="1" dirty="0">
              <a:solidFill>
                <a:schemeClr val="accent6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971600" y="2420888"/>
            <a:ext cx="7416823" cy="21236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TW" altLang="en-US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◎</a:t>
            </a:r>
            <a:r>
              <a:rPr lang="zh-TW" altLang="en-US" sz="22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德語課程</a:t>
            </a:r>
            <a:r>
              <a:rPr lang="en-US" altLang="zh-TW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I</a:t>
            </a:r>
            <a:r>
              <a:rPr lang="zh-TW" altLang="en-US" sz="2200" b="1" dirty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基礎德語文法／德語課程</a:t>
            </a:r>
            <a:r>
              <a:rPr lang="en-US" altLang="zh-TW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II</a:t>
            </a:r>
            <a:r>
              <a:rPr lang="zh-TW" altLang="en-US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：基礎德語聽講</a:t>
            </a:r>
            <a:endParaRPr lang="en-US" altLang="zh-TW" sz="2200" b="1" dirty="0" smtClean="0">
              <a:solidFill>
                <a:schemeClr val="bg1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r>
              <a:rPr lang="zh-TW" altLang="en-US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◎ 課程目標： 通過德語檢定</a:t>
            </a:r>
            <a:r>
              <a:rPr lang="en-US" altLang="zh-TW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2200" b="1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歌德</a:t>
            </a:r>
            <a:r>
              <a:rPr lang="en-US" altLang="zh-TW" sz="2200" b="1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A1</a:t>
            </a:r>
            <a:r>
              <a:rPr lang="zh-TW" altLang="zh-TW" sz="2200" b="1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檢定</a:t>
            </a:r>
            <a:r>
              <a:rPr lang="en-US" altLang="zh-TW" sz="2200" b="1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sz="2200" b="1" dirty="0" smtClean="0">
              <a:solidFill>
                <a:srgbClr val="FFFFFF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◎ 課程重點： </a:t>
            </a:r>
            <a:r>
              <a:rPr lang="zh-TW" altLang="en-US" sz="2200" b="1" dirty="0" smtClean="0">
                <a:solidFill>
                  <a:srgbClr val="92D05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基本功＜</a:t>
            </a:r>
            <a:r>
              <a:rPr lang="zh-TW" altLang="en-US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字母與發音</a:t>
            </a:r>
            <a:r>
              <a:rPr lang="zh-TW" altLang="en-US" sz="2200" b="1" dirty="0" smtClean="0">
                <a:solidFill>
                  <a:schemeClr val="bg1"/>
                </a:solidFill>
                <a:latin typeface="標楷體"/>
                <a:ea typeface="標楷體"/>
                <a:cs typeface="Times New Roman" panose="02020603050405020304" pitchFamily="18" charset="0"/>
              </a:rPr>
              <a:t>、組合音與短文朗讀</a:t>
            </a:r>
            <a:r>
              <a:rPr lang="zh-TW" altLang="en-US" sz="2200" b="1" dirty="0" smtClean="0">
                <a:solidFill>
                  <a:srgbClr val="92D050"/>
                </a:solidFill>
                <a:latin typeface="標楷體"/>
                <a:ea typeface="標楷體"/>
                <a:cs typeface="Times New Roman" panose="02020603050405020304" pitchFamily="18" charset="0"/>
              </a:rPr>
              <a:t>＞</a:t>
            </a:r>
            <a:endParaRPr lang="en-US" altLang="zh-TW" sz="2200" b="1" dirty="0">
              <a:solidFill>
                <a:srgbClr val="92D050"/>
              </a:solidFill>
              <a:latin typeface="標楷體"/>
              <a:ea typeface="標楷體"/>
              <a:cs typeface="Times New Roman" panose="02020603050405020304" pitchFamily="18" charset="0"/>
            </a:endParaRPr>
          </a:p>
          <a:p>
            <a:r>
              <a:rPr lang="zh-TW" altLang="en-US" sz="2200" b="1" dirty="0" smtClean="0">
                <a:solidFill>
                  <a:schemeClr val="bg1"/>
                </a:solidFill>
                <a:latin typeface="標楷體"/>
                <a:ea typeface="標楷體"/>
                <a:cs typeface="Times New Roman" panose="02020603050405020304" pitchFamily="18" charset="0"/>
              </a:rPr>
              <a:t>             </a:t>
            </a:r>
            <a:r>
              <a:rPr lang="zh-TW" altLang="en-US" sz="2200" b="1" dirty="0" smtClean="0">
                <a:solidFill>
                  <a:srgbClr val="92D050"/>
                </a:solidFill>
                <a:latin typeface="標楷體"/>
                <a:ea typeface="標楷體"/>
                <a:cs typeface="Times New Roman" panose="02020603050405020304" pitchFamily="18" charset="0"/>
              </a:rPr>
              <a:t>主題文法</a:t>
            </a:r>
            <a:r>
              <a:rPr lang="zh-TW" altLang="en-US" sz="2200" b="1" dirty="0">
                <a:solidFill>
                  <a:srgbClr val="92D05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＜</a:t>
            </a:r>
            <a:r>
              <a:rPr lang="zh-TW" altLang="en-US" sz="2200" b="1" dirty="0" smtClean="0">
                <a:solidFill>
                  <a:srgbClr val="FFFFFF"/>
                </a:solidFill>
                <a:latin typeface="標楷體"/>
                <a:ea typeface="標楷體"/>
                <a:cs typeface="Times New Roman" panose="02020603050405020304" pitchFamily="18" charset="0"/>
              </a:rPr>
              <a:t>生活</a:t>
            </a:r>
            <a:r>
              <a:rPr lang="zh-TW" altLang="en-US" sz="2200" b="1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、學習、職涯發展</a:t>
            </a:r>
            <a:r>
              <a:rPr lang="zh-TW" altLang="en-US" sz="2200" b="1" dirty="0">
                <a:solidFill>
                  <a:srgbClr val="92D050"/>
                </a:solidFill>
                <a:latin typeface="標楷體"/>
                <a:ea typeface="標楷體"/>
                <a:cs typeface="Times New Roman" panose="02020603050405020304" pitchFamily="18" charset="0"/>
              </a:rPr>
              <a:t>＞</a:t>
            </a:r>
            <a:endParaRPr lang="en-US" altLang="zh-TW" sz="2200" b="1" dirty="0" smtClean="0">
              <a:solidFill>
                <a:srgbClr val="FFFFFF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200" b="1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200" b="1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          </a:t>
            </a:r>
            <a:r>
              <a:rPr lang="zh-TW" altLang="en-US" sz="2200" b="1" dirty="0" smtClean="0">
                <a:solidFill>
                  <a:srgbClr val="92D05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口語溝通</a:t>
            </a:r>
            <a:r>
              <a:rPr lang="zh-TW" altLang="en-US" sz="2200" b="1" dirty="0" smtClean="0">
                <a:solidFill>
                  <a:srgbClr val="92D05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＜</a:t>
            </a:r>
            <a:r>
              <a:rPr lang="zh-TW" altLang="en-US" sz="2200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人際互動</a:t>
            </a:r>
            <a:r>
              <a:rPr lang="zh-TW" altLang="en-US" sz="2200" b="1" dirty="0" smtClean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、交通、食物</a:t>
            </a:r>
            <a:r>
              <a:rPr lang="zh-TW" altLang="en-US" sz="2200" b="1" dirty="0" smtClean="0">
                <a:solidFill>
                  <a:srgbClr val="92D050"/>
                </a:solidFill>
                <a:latin typeface="標楷體"/>
                <a:ea typeface="標楷體"/>
                <a:cs typeface="Times New Roman" panose="02020603050405020304" pitchFamily="18" charset="0"/>
              </a:rPr>
              <a:t>＞</a:t>
            </a:r>
            <a:endParaRPr lang="en-US" altLang="zh-TW" sz="2200" b="1" dirty="0" smtClean="0">
              <a:solidFill>
                <a:srgbClr val="92D05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◎</a:t>
            </a:r>
            <a:r>
              <a:rPr lang="en-US" altLang="zh-TW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授課時間</a:t>
            </a:r>
            <a:r>
              <a:rPr lang="en-US" altLang="zh-TW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每周一、周五</a:t>
            </a:r>
            <a:r>
              <a:rPr lang="en-US" altLang="zh-TW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18:00-21:00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683568" y="4482044"/>
            <a:ext cx="7920880" cy="129266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b="1" dirty="0">
                <a:latin typeface="新細明體"/>
                <a:cs typeface="Times New Roman" panose="02020603050405020304" pitchFamily="18" charset="0"/>
              </a:rPr>
              <a:t>★☆ </a:t>
            </a:r>
            <a:r>
              <a:rPr lang="zh-TW" altLang="en-US" b="1" dirty="0" smtClean="0">
                <a:latin typeface="新細明體"/>
                <a:ea typeface="新細明體"/>
                <a:cs typeface="Times New Roman" panose="02020603050405020304" pitchFamily="18" charset="0"/>
              </a:rPr>
              <a:t>★☆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名額僅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40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人，報名截止日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9/13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，報名要快</a:t>
            </a:r>
            <a:r>
              <a:rPr lang="zh-TW" altLang="en-US" b="1" dirty="0" smtClean="0">
                <a:latin typeface="新細明體"/>
                <a:cs typeface="Times New Roman" panose="02020603050405020304" pitchFamily="18" charset="0"/>
              </a:rPr>
              <a:t>★☆ ★☆</a:t>
            </a:r>
            <a:endParaRPr lang="en-US" altLang="zh-TW" b="1" dirty="0" smtClean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zh-TW" altLang="en-US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選課洽詢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</a:t>
            </a:r>
            <a:r>
              <a:rPr lang="zh-TW" altLang="en-US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產學營運總中心洪意茹小姐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／</a:t>
            </a:r>
            <a:r>
              <a:rPr lang="en-US" altLang="zh-TW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04-23924505</a:t>
            </a:r>
            <a:r>
              <a:rPr lang="zh-TW" altLang="en-US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分機</a:t>
            </a:r>
            <a:r>
              <a:rPr lang="en-US" altLang="zh-TW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2471</a:t>
            </a:r>
          </a:p>
          <a:p>
            <a:pPr algn="ctr">
              <a:lnSpc>
                <a:spcPct val="150000"/>
              </a:lnSpc>
            </a:pP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課程主辦單位：語言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中心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、國際事務處、產學營運總中心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0" name="群組 9"/>
          <p:cNvGrpSpPr/>
          <p:nvPr/>
        </p:nvGrpSpPr>
        <p:grpSpPr>
          <a:xfrm>
            <a:off x="6499" y="5703862"/>
            <a:ext cx="9176642" cy="1325540"/>
            <a:chOff x="6499" y="5592415"/>
            <a:chExt cx="9176642" cy="1202184"/>
          </a:xfrm>
        </p:grpSpPr>
        <p:pic>
          <p:nvPicPr>
            <p:cNvPr id="1026" name="Picture 4" descr="C:\Users\Administrator\AppData\Local\Microsoft\Windows\Temporary Internet Files\Content.IE5\TPH1CJ7C\HZE_Hochschule_Esslingen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17" y="5602519"/>
              <a:ext cx="1266825" cy="798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" name="Picture 2" descr="C:\Users\Administrator\AppData\Local\Microsoft\Windows\Temporary Internet Files\Content.IE5\AVFOG0A8\Hochschule_Karlsruhe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9207" y="5601147"/>
              <a:ext cx="1271587" cy="823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8" name="Picture 7" descr="C:\Users\Administrator\Desktop\Verwaltungsgebäude_der_FH_Aachen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5713" y="5601147"/>
              <a:ext cx="1276350" cy="828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9" name="Picture 8" descr="C:\Users\Administrator\AppData\Local\Microsoft\Windows\Temporary Internet Files\Content.IE5\VBFQXIYN\Einfahrt_zum_Campus_Dieburg_der_h_da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2569" y="5592415"/>
              <a:ext cx="1241425" cy="83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0" name="Picture 5" descr="C:\Users\Administrator\AppData\Local\Microsoft\Windows\Temporary Internet Files\Content.IE5\X6UQ38ZC\Bundesarchiv_Bild_183-1984-0619-016,_Berlin,_Wartenberg,_Ingenieurhochschule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3216" y="5628928"/>
              <a:ext cx="1276350" cy="779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1" name="Picture 6" descr="C:\Users\Administrator\AppData\Local\Microsoft\Windows\Temporary Internet Files\Content.IE5\YL4AQA51\DresdenListplatz1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0878" y="5637312"/>
              <a:ext cx="1241425" cy="779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矩形 1"/>
            <p:cNvSpPr>
              <a:spLocks noChangeArrowheads="1"/>
            </p:cNvSpPr>
            <p:nvPr/>
          </p:nvSpPr>
          <p:spPr bwMode="auto">
            <a:xfrm>
              <a:off x="6499" y="6429374"/>
              <a:ext cx="178117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ClrTx/>
                <a:buSzTx/>
                <a:buFontTx/>
                <a:buNone/>
                <a:tabLst/>
              </a:pPr>
              <a:r>
                <a:rPr kumimoji="1" lang="en-US" altLang="zh-TW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n-ea"/>
                  <a:cs typeface="新細明體" pitchFamily="18" charset="-120"/>
                </a:rPr>
                <a:t>【</a:t>
              </a:r>
              <a:r>
                <a:rPr kumimoji="1" lang="zh-TW" altLang="en-US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n-ea"/>
                  <a:cs typeface="新細明體" pitchFamily="18" charset="-120"/>
                </a:rPr>
                <a:t>埃斯林根應用科技大學</a:t>
              </a:r>
              <a:r>
                <a:rPr kumimoji="1" lang="en-US" altLang="zh-TW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n-ea"/>
                  <a:cs typeface="新細明體" pitchFamily="18" charset="-120"/>
                </a:rPr>
                <a:t>】</a:t>
              </a:r>
              <a:endParaRPr kumimoji="1" lang="zh-TW" altLang="zh-TW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新細明體" pitchFamily="18" charset="-120"/>
              </a:endParaRPr>
            </a:p>
          </p:txBody>
        </p:sp>
        <p:sp>
          <p:nvSpPr>
            <p:cNvPr id="3" name="矩形 151"/>
            <p:cNvSpPr>
              <a:spLocks noChangeArrowheads="1"/>
            </p:cNvSpPr>
            <p:nvPr/>
          </p:nvSpPr>
          <p:spPr bwMode="auto">
            <a:xfrm>
              <a:off x="1343025" y="6437561"/>
              <a:ext cx="1533524" cy="19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ClrTx/>
                <a:buSzTx/>
                <a:buFontTx/>
                <a:buNone/>
                <a:tabLst/>
              </a:pPr>
              <a:r>
                <a:rPr kumimoji="1" lang="en-US" altLang="zh-TW" sz="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n-ea"/>
                  <a:cs typeface="新細明體" pitchFamily="18" charset="-120"/>
                </a:rPr>
                <a:t>【</a:t>
              </a:r>
              <a:r>
                <a:rPr kumimoji="1" lang="zh-TW" altLang="en-US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n-ea"/>
                  <a:cs typeface="新細明體" pitchFamily="18" charset="-120"/>
                </a:rPr>
                <a:t>卡爾斯魯厄應用科技大學</a:t>
              </a:r>
              <a:r>
                <a:rPr kumimoji="1" lang="en-US" altLang="zh-TW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n-ea"/>
                  <a:cs typeface="新細明體" pitchFamily="18" charset="-120"/>
                </a:rPr>
                <a:t>】</a:t>
              </a:r>
              <a:endParaRPr kumimoji="1" lang="zh-TW" altLang="zh-TW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新細明體" pitchFamily="18" charset="-120"/>
              </a:endParaRPr>
            </a:p>
          </p:txBody>
        </p:sp>
        <p:sp>
          <p:nvSpPr>
            <p:cNvPr id="4" name="矩形 36"/>
            <p:cNvSpPr>
              <a:spLocks noChangeArrowheads="1"/>
            </p:cNvSpPr>
            <p:nvPr/>
          </p:nvSpPr>
          <p:spPr bwMode="auto">
            <a:xfrm>
              <a:off x="2914675" y="6440140"/>
              <a:ext cx="15240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ClrTx/>
                <a:buSzTx/>
                <a:buFontTx/>
                <a:buNone/>
                <a:tabLst/>
              </a:pPr>
              <a:r>
                <a:rPr kumimoji="1" lang="en-US" altLang="zh-TW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標楷體" pitchFamily="65" charset="-120"/>
                  <a:ea typeface="標楷體" pitchFamily="65" charset="-120"/>
                  <a:cs typeface="新細明體" pitchFamily="18" charset="-120"/>
                </a:rPr>
                <a:t>【</a:t>
              </a:r>
              <a:r>
                <a:rPr kumimoji="1" lang="zh-TW" altLang="en-US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itchFamily="18" charset="0"/>
                  <a:ea typeface="新細明體" pitchFamily="18" charset="-120"/>
                  <a:cs typeface="新細明體" pitchFamily="18" charset="-120"/>
                </a:rPr>
                <a:t>亞琛應用技術大學</a:t>
              </a:r>
              <a:r>
                <a:rPr kumimoji="1" lang="en-US" altLang="zh-TW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標楷體" pitchFamily="65" charset="-120"/>
                  <a:ea typeface="標楷體" pitchFamily="65" charset="-120"/>
                  <a:cs typeface="新細明體" pitchFamily="18" charset="-120"/>
                </a:rPr>
                <a:t>】</a:t>
              </a:r>
              <a:endParaRPr kumimoji="1" lang="zh-TW" altLang="zh-TW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7" name="矩形 36"/>
            <p:cNvSpPr>
              <a:spLocks noChangeArrowheads="1"/>
            </p:cNvSpPr>
            <p:nvPr/>
          </p:nvSpPr>
          <p:spPr bwMode="auto">
            <a:xfrm>
              <a:off x="4202063" y="6440463"/>
              <a:ext cx="1760538" cy="354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ClrTx/>
                <a:buSzTx/>
                <a:buFontTx/>
                <a:buNone/>
                <a:tabLst/>
              </a:pPr>
              <a:r>
                <a:rPr kumimoji="1" lang="en-US" altLang="zh-TW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標楷體" pitchFamily="65" charset="-120"/>
                  <a:ea typeface="標楷體" pitchFamily="65" charset="-120"/>
                  <a:cs typeface="新細明體" pitchFamily="18" charset="-120"/>
                </a:rPr>
                <a:t>【</a:t>
              </a:r>
              <a:r>
                <a:rPr kumimoji="1" lang="zh-TW" altLang="en-US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itchFamily="18" charset="0"/>
                  <a:ea typeface="新細明體" pitchFamily="18" charset="-120"/>
                  <a:cs typeface="新細明體" pitchFamily="18" charset="-120"/>
                </a:rPr>
                <a:t>柏林技術與經濟應用科技大學</a:t>
              </a:r>
              <a:r>
                <a:rPr kumimoji="1" lang="en-US" altLang="zh-TW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標楷體" pitchFamily="65" charset="-120"/>
                  <a:ea typeface="標楷體" pitchFamily="65" charset="-120"/>
                  <a:cs typeface="新細明體" pitchFamily="18" charset="-120"/>
                </a:rPr>
                <a:t>】</a:t>
              </a:r>
              <a:endParaRPr kumimoji="1" lang="zh-TW" altLang="zh-TW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8" name="矩形 11"/>
            <p:cNvSpPr>
              <a:spLocks noChangeArrowheads="1"/>
            </p:cNvSpPr>
            <p:nvPr/>
          </p:nvSpPr>
          <p:spPr bwMode="auto">
            <a:xfrm>
              <a:off x="5859709" y="6424265"/>
              <a:ext cx="15183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ClrTx/>
                <a:buSzTx/>
                <a:buFontTx/>
                <a:buNone/>
                <a:tabLst/>
              </a:pPr>
              <a:r>
                <a:rPr kumimoji="1" lang="en-US" altLang="zh-TW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n-ea"/>
                  <a:cs typeface="新細明體" pitchFamily="18" charset="-120"/>
                </a:rPr>
                <a:t>【</a:t>
              </a:r>
              <a:r>
                <a:rPr kumimoji="1" lang="zh-TW" altLang="en-US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n-ea"/>
                  <a:cs typeface="新細明體" pitchFamily="18" charset="-120"/>
                </a:rPr>
                <a:t>達姆施塔特應用科學大學</a:t>
              </a:r>
              <a:r>
                <a:rPr kumimoji="1" lang="en-US" altLang="zh-TW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n-ea"/>
                  <a:cs typeface="新細明體" pitchFamily="18" charset="-120"/>
                </a:rPr>
                <a:t>】</a:t>
              </a:r>
              <a:endParaRPr kumimoji="1" lang="zh-TW" altLang="zh-TW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新細明體" pitchFamily="18" charset="-120"/>
              </a:endParaRPr>
            </a:p>
          </p:txBody>
        </p:sp>
        <p:sp>
          <p:nvSpPr>
            <p:cNvPr id="9" name="矩形 3"/>
            <p:cNvSpPr>
              <a:spLocks noChangeArrowheads="1"/>
            </p:cNvSpPr>
            <p:nvPr/>
          </p:nvSpPr>
          <p:spPr bwMode="auto">
            <a:xfrm>
              <a:off x="7259091" y="6420098"/>
              <a:ext cx="192405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500"/>
                </a:spcAft>
                <a:buClrTx/>
                <a:buSzTx/>
                <a:buFontTx/>
                <a:buNone/>
                <a:tabLst/>
              </a:pPr>
              <a:r>
                <a:rPr kumimoji="1" lang="en-US" altLang="zh-TW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n-ea"/>
                  <a:cs typeface="新細明體" pitchFamily="18" charset="-120"/>
                </a:rPr>
                <a:t>【</a:t>
              </a:r>
              <a:r>
                <a:rPr kumimoji="1" lang="zh-TW" altLang="en-US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n-ea"/>
                  <a:cs typeface="新細明體" pitchFamily="18" charset="-120"/>
                </a:rPr>
                <a:t>德累斯頓工程和經濟應用科技大學</a:t>
              </a:r>
              <a:r>
                <a:rPr kumimoji="1" lang="en-US" altLang="zh-TW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標楷體" pitchFamily="65" charset="-120"/>
                  <a:ea typeface="標楷體" pitchFamily="65" charset="-120"/>
                  <a:cs typeface="新細明體" pitchFamily="18" charset="-120"/>
                </a:rPr>
                <a:t>】</a:t>
              </a:r>
              <a:endParaRPr kumimoji="1" lang="zh-TW" altLang="zh-TW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545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194</Words>
  <Application>Microsoft Office PowerPoint</Application>
  <PresentationFormat>如螢幕大小 (4:3)</PresentationFormat>
  <Paragraphs>17</Paragraphs>
  <Slides>1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～菁英交換學生圓夢計畫˙展翅德國～ 文藻外語大學德文專業培育師資楊婷湞老師 106學年度德語選修課程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讓你圓夢德國科大聯盟學校 加入學習德語課程</dc:title>
  <dc:creator>user</dc:creator>
  <cp:lastModifiedBy>Administrator</cp:lastModifiedBy>
  <cp:revision>26</cp:revision>
  <dcterms:created xsi:type="dcterms:W3CDTF">2017-08-10T01:50:31Z</dcterms:created>
  <dcterms:modified xsi:type="dcterms:W3CDTF">2017-08-11T03:57:53Z</dcterms:modified>
</cp:coreProperties>
</file>