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01" r:id="rId2"/>
    <p:sldId id="302" r:id="rId3"/>
    <p:sldId id="303" r:id="rId4"/>
    <p:sldId id="304" r:id="rId5"/>
    <p:sldId id="306" r:id="rId6"/>
    <p:sldId id="307" r:id="rId7"/>
    <p:sldId id="320" r:id="rId8"/>
    <p:sldId id="321" r:id="rId9"/>
    <p:sldId id="322" r:id="rId10"/>
    <p:sldId id="323" r:id="rId11"/>
    <p:sldId id="308" r:id="rId12"/>
    <p:sldId id="314" r:id="rId13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0" autoAdjust="0"/>
    <p:restoredTop sz="96894" autoAdjust="0"/>
  </p:normalViewPr>
  <p:slideViewPr>
    <p:cSldViewPr>
      <p:cViewPr varScale="1">
        <p:scale>
          <a:sx n="79" d="100"/>
          <a:sy n="79" d="100"/>
        </p:scale>
        <p:origin x="9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193E9-FE1E-4C11-8E1C-F8CC4EC7848C}" type="datetimeFigureOut">
              <a:rPr lang="zh-TW" altLang="en-US" smtClean="0"/>
              <a:t>2017/12/5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CC0AD-3331-4AD9-A6E2-3086DBA3EC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886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CC0AD-3331-4AD9-A6E2-3086DBA3EC8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7515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CC0AD-3331-4AD9-A6E2-3086DBA3EC8F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2864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694C617-425F-4686-B098-0E44CFCE757C}" type="slidenum">
              <a:rPr lang="en-US" altLang="zh-TW" smtClean="0"/>
              <a:pPr>
                <a:defRPr/>
              </a:pPr>
              <a:t>11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4044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"/>
            <a:ext cx="9146304" cy="686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圖片 15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42"/>
          <a:stretch/>
        </p:blipFill>
        <p:spPr>
          <a:xfrm>
            <a:off x="6732240" y="6381328"/>
            <a:ext cx="1804267" cy="381937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601190" y="3127251"/>
            <a:ext cx="8073035" cy="603498"/>
          </a:xfrm>
        </p:spPr>
        <p:txBody>
          <a:bodyPr>
            <a:noAutofit/>
          </a:bodyPr>
          <a:lstStyle>
            <a:lvl1pPr algn="r">
              <a:defRPr sz="4400" b="1" baseline="0">
                <a:solidFill>
                  <a:schemeClr val="bg1"/>
                </a:solidFill>
                <a:latin typeface="Century Gothic" panose="020B050202020209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en-US" altLang="zh-TW" dirty="0" smtClean="0"/>
              <a:t>Subject</a:t>
            </a:r>
            <a:r>
              <a:rPr lang="zh-TW" altLang="en-US" dirty="0" smtClean="0"/>
              <a:t> 主題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601190" y="3933056"/>
            <a:ext cx="8075266" cy="910952"/>
          </a:xfrm>
        </p:spPr>
        <p:txBody>
          <a:bodyPr>
            <a:normAutofit/>
          </a:bodyPr>
          <a:lstStyle>
            <a:lvl1pPr marL="0" indent="0" algn="r">
              <a:buNone/>
              <a:defRPr sz="2400" b="1" baseline="0">
                <a:solidFill>
                  <a:srgbClr val="FFC000"/>
                </a:solidFill>
                <a:latin typeface="Century Gothic" panose="020B0502020202090204" pitchFamily="34" charset="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dirty="0" smtClean="0"/>
              <a:t>Subtitle</a:t>
            </a:r>
            <a:r>
              <a:rPr lang="zh-TW" altLang="en-US" dirty="0" smtClean="0"/>
              <a:t> 副標題</a:t>
            </a:r>
            <a:endParaRPr lang="zh-TW" altLang="en-US" dirty="0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1"/>
          </p:nvPr>
        </p:nvSpPr>
        <p:spPr>
          <a:xfrm>
            <a:off x="467544" y="6165105"/>
            <a:ext cx="3095922" cy="576263"/>
          </a:xfrm>
        </p:spPr>
        <p:txBody>
          <a:bodyPr>
            <a:normAutofit/>
          </a:bodyPr>
          <a:lstStyle>
            <a:lvl1pPr marL="0" indent="0">
              <a:buNone/>
              <a:defRPr sz="1200" b="1" baseline="0">
                <a:solidFill>
                  <a:schemeClr val="bg1"/>
                </a:solidFill>
                <a:latin typeface="Century Gothic" panose="020B0502020202090204" pitchFamily="34" charset="0"/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pic>
        <p:nvPicPr>
          <p:cNvPr id="1026" name="Picture 2" descr="D:\工作\圖庫\Chenbro_Logos-02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37" y="346706"/>
            <a:ext cx="2023721" cy="46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407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階層標題與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457200" y="53602"/>
            <a:ext cx="8229600" cy="85010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altLang="zh-TW" dirty="0" smtClean="0"/>
              <a:t>Slide Title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56584"/>
          </a:xfrm>
        </p:spPr>
        <p:txBody>
          <a:bodyPr/>
          <a:lstStyle>
            <a:lvl1pPr marL="342900" indent="-342900">
              <a:spcBef>
                <a:spcPts val="0"/>
              </a:spcBef>
              <a:buFont typeface="Wingdings" panose="05000000000000000000" pitchFamily="2" charset="2"/>
              <a:buChar char="n"/>
              <a:defRPr b="1"/>
            </a:lvl1pPr>
            <a:lvl2pPr marL="800100" indent="-342900">
              <a:spcBef>
                <a:spcPts val="0"/>
              </a:spcBef>
              <a:buSzPct val="120000"/>
              <a:buFont typeface="Calibri" panose="020F0502020204030204" pitchFamily="34" charset="0"/>
              <a:buChar char="□"/>
              <a:defRPr/>
            </a:lvl2pPr>
            <a:lvl3pPr marL="1143000" indent="-228600">
              <a:spcBef>
                <a:spcPts val="0"/>
              </a:spcBef>
              <a:buFont typeface="Calibri" panose="020F0502020204030204" pitchFamily="34" charset="0"/>
              <a:buChar char="─"/>
              <a:defRPr/>
            </a:lvl3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099" y="6584643"/>
            <a:ext cx="1397901" cy="26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181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款末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3180"/>
            <a:ext cx="9142570" cy="685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321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74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62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2837"/>
            <a:ext cx="9142570" cy="685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 smtClean="0"/>
              <a:t>Slide Title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8229600" cy="5040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</p:txBody>
      </p:sp>
      <p:sp>
        <p:nvSpPr>
          <p:cNvPr id="9" name="投影片編號版面配置區 5"/>
          <p:cNvSpPr txBox="1">
            <a:spLocks/>
          </p:cNvSpPr>
          <p:nvPr userDrawn="1"/>
        </p:nvSpPr>
        <p:spPr>
          <a:xfrm>
            <a:off x="6902896" y="65202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4FA981B-2E5B-439C-9025-A2A41FB96A61}" type="slidenum">
              <a:rPr lang="zh-TW" altLang="en-US" smtClean="0">
                <a:solidFill>
                  <a:schemeClr val="bg1"/>
                </a:solidFill>
              </a:rPr>
              <a:pPr/>
              <a:t>‹#›</a:t>
            </a:fld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288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600" b="1" kern="1200" baseline="0">
          <a:solidFill>
            <a:schemeClr val="tx1"/>
          </a:solidFill>
          <a:latin typeface="Century Gothic" panose="020B0502020202090204" pitchFamily="34" charset="0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" panose="020F0502020204030204" pitchFamily="34" charset="0"/>
          <a:ea typeface="微軟正黑體" panose="020B0604030504040204" pitchFamily="34" charset="-120"/>
          <a:cs typeface="+mn-cs"/>
        </a:defRPr>
      </a:lvl1pPr>
      <a:lvl2pPr marL="8001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Calibri" panose="020F0502020204030204" pitchFamily="34" charset="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Calibri" panose="020F0502020204030204" pitchFamily="34" charset="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 baseline="0">
          <a:solidFill>
            <a:schemeClr val="tx1"/>
          </a:solidFill>
          <a:latin typeface="Calibri" panose="020F0502020204030204" pitchFamily="34" charset="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 baseline="0">
          <a:solidFill>
            <a:schemeClr val="tx1"/>
          </a:solidFill>
          <a:latin typeface="Calibri" panose="020F0502020204030204" pitchFamily="34" charset="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m.tw/url?sa=i&amp;rct=j&amp;q=&amp;esrc=s&amp;source=images&amp;cd=&amp;cad=rja&amp;uact=8&amp;ved=0ahUKEwjb9LXFt73XAhVClJQKHTZDCcoQjRwIBw&amp;url=http://4vector.com/free-vector/abstract-wave-lines-vector-art-21878&amp;psig=AOvVaw0Jz5rDdj2VqYUcunREjcuS&amp;ust=151072718183669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Excel____1.xls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emf"/><Relationship Id="rId4" Type="http://schemas.openxmlformats.org/officeDocument/2006/relationships/package" Target="../embeddings/Microsoft_Excel____2.xls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2800" dirty="0" smtClean="0"/>
              <a:t>飛鷹</a:t>
            </a:r>
            <a:r>
              <a:rPr lang="zh-TW" altLang="en-US" sz="2800" dirty="0"/>
              <a:t>飛翔計劃</a:t>
            </a:r>
            <a:endParaRPr lang="zh-TW" altLang="en-US" sz="2500" dirty="0"/>
          </a:p>
        </p:txBody>
      </p:sp>
    </p:spTree>
    <p:extLst>
      <p:ext uri="{BB962C8B-B14F-4D97-AF65-F5344CB8AC3E}">
        <p14:creationId xmlns:p14="http://schemas.microsoft.com/office/powerpoint/2010/main" val="296347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43609" y="1124744"/>
            <a:ext cx="648073" cy="50405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95536" y="1124744"/>
            <a:ext cx="648073" cy="50405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25610"/>
            <a:ext cx="8229600" cy="71110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台灣年輕人至海外</a:t>
            </a:r>
            <a:r>
              <a:rPr lang="en-US" altLang="zh-TW" dirty="0" smtClean="0"/>
              <a:t>(</a:t>
            </a:r>
            <a:r>
              <a:rPr lang="zh-TW" altLang="en-US" dirty="0" smtClean="0"/>
              <a:t>中國</a:t>
            </a:r>
            <a:r>
              <a:rPr lang="en-US" altLang="zh-TW" dirty="0" smtClean="0"/>
              <a:t>)</a:t>
            </a:r>
            <a:r>
              <a:rPr lang="zh-TW" altLang="en-US" dirty="0" smtClean="0"/>
              <a:t>發展</a:t>
            </a:r>
            <a:r>
              <a:rPr lang="en-US" altLang="zh-TW" dirty="0" smtClean="0"/>
              <a:t>-</a:t>
            </a:r>
            <a:r>
              <a:rPr lang="zh-TW" altLang="en-US" dirty="0" smtClean="0"/>
              <a:t>雙贏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919886"/>
              </p:ext>
            </p:extLst>
          </p:nvPr>
        </p:nvGraphicFramePr>
        <p:xfrm>
          <a:off x="2987824" y="1160747"/>
          <a:ext cx="5760640" cy="4968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</a:tblGrid>
              <a:tr h="64309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台灣年輕人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勤誠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643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海外工作機會入場票</a:t>
                      </a:r>
                      <a:endParaRPr lang="en-US" altLang="zh-TW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提早預定優秀人才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643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增加國際視野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培養自已內部人才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643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增加歷練與眼界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快速提升員工的基礎能力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643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職涯發展奠定基礎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mtClean="0"/>
                        <a:t>減低人員流動率</a:t>
                      </a:r>
                      <a:r>
                        <a:rPr lang="en-US" altLang="zh-TW" smtClean="0"/>
                        <a:t>(</a:t>
                      </a:r>
                      <a:r>
                        <a:rPr lang="zh-TW" altLang="en-US" smtClean="0"/>
                        <a:t>溝通及向心力</a:t>
                      </a:r>
                      <a:r>
                        <a:rPr lang="en-US" altLang="zh-TW" smtClean="0"/>
                        <a:t>)</a:t>
                      </a:r>
                      <a:endParaRPr lang="zh-TW" altLang="en-US" smtClean="0"/>
                    </a:p>
                  </a:txBody>
                  <a:tcPr anchor="ctr"/>
                </a:tc>
              </a:tr>
              <a:tr h="1109996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與競爭力強人才共事，快速提升能力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mtClean="0"/>
                        <a:t>校園打入企業知名度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6430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優先晉升發展機會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CSR-</a:t>
                      </a:r>
                      <a:r>
                        <a:rPr lang="zh-TW" altLang="en-US" dirty="0" smtClean="0"/>
                        <a:t>培育台灣下一代</a:t>
                      </a:r>
                      <a:endParaRPr lang="zh-TW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464986" y="2708920"/>
            <a:ext cx="43460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/>
              <a:t>實習生</a:t>
            </a:r>
            <a:endParaRPr lang="en-US" altLang="zh-TW" sz="2600" dirty="0" smtClean="0"/>
          </a:p>
        </p:txBody>
      </p:sp>
      <p:sp>
        <p:nvSpPr>
          <p:cNvPr id="6" name="文字方塊 5"/>
          <p:cNvSpPr txBox="1"/>
          <p:nvPr/>
        </p:nvSpPr>
        <p:spPr>
          <a:xfrm>
            <a:off x="1113732" y="2708920"/>
            <a:ext cx="669414" cy="129266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TW" altLang="en-US" sz="2600" dirty="0" smtClean="0"/>
              <a:t>應畢生</a:t>
            </a:r>
            <a:endParaRPr lang="zh-TW" altLang="en-US" sz="2600" dirty="0"/>
          </a:p>
        </p:txBody>
      </p:sp>
      <p:sp>
        <p:nvSpPr>
          <p:cNvPr id="9" name="向右箭號 8"/>
          <p:cNvSpPr/>
          <p:nvPr/>
        </p:nvSpPr>
        <p:spPr>
          <a:xfrm>
            <a:off x="1830646" y="1988840"/>
            <a:ext cx="988654" cy="309634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520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850106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飛鷹飛翔計劃內容</a:t>
            </a:r>
            <a:endParaRPr lang="zh-TW" altLang="en-US" dirty="0"/>
          </a:p>
        </p:txBody>
      </p:sp>
      <p:grpSp>
        <p:nvGrpSpPr>
          <p:cNvPr id="4" name="组合 185">
            <a:extLst>
              <a:ext uri="{FF2B5EF4-FFF2-40B4-BE49-F238E27FC236}">
                <a16:creationId xmlns="" xmlns:a16="http://schemas.microsoft.com/office/drawing/2014/main" id="{E0D8EECC-76A8-46BB-B4EA-ABBD03A51437}"/>
              </a:ext>
            </a:extLst>
          </p:cNvPr>
          <p:cNvGrpSpPr/>
          <p:nvPr/>
        </p:nvGrpSpPr>
        <p:grpSpPr>
          <a:xfrm>
            <a:off x="3390516" y="1447023"/>
            <a:ext cx="2333612" cy="4179205"/>
            <a:chOff x="389465" y="1772815"/>
            <a:chExt cx="2333612" cy="3814704"/>
          </a:xfrm>
        </p:grpSpPr>
        <p:sp>
          <p:nvSpPr>
            <p:cNvPr id="5" name="Rectangle 10">
              <a:extLst>
                <a:ext uri="{FF2B5EF4-FFF2-40B4-BE49-F238E27FC236}">
                  <a16:creationId xmlns="" xmlns:a16="http://schemas.microsoft.com/office/drawing/2014/main" id="{21F6238A-6897-42AD-B605-DA2580357846}"/>
                </a:ext>
              </a:extLst>
            </p:cNvPr>
            <p:cNvSpPr/>
            <p:nvPr/>
          </p:nvSpPr>
          <p:spPr bwMode="auto">
            <a:xfrm>
              <a:off x="389465" y="1772815"/>
              <a:ext cx="2333612" cy="3814704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6" name="同侧圆角矩形 1">
              <a:extLst>
                <a:ext uri="{FF2B5EF4-FFF2-40B4-BE49-F238E27FC236}">
                  <a16:creationId xmlns="" xmlns:a16="http://schemas.microsoft.com/office/drawing/2014/main" id="{80C1AB5F-D38E-4B18-8F38-DFE38E7BF35D}"/>
                </a:ext>
              </a:extLst>
            </p:cNvPr>
            <p:cNvSpPr/>
            <p:nvPr/>
          </p:nvSpPr>
          <p:spPr>
            <a:xfrm>
              <a:off x="427069" y="3083710"/>
              <a:ext cx="2259475" cy="421802"/>
            </a:xfrm>
            <a:prstGeom prst="round2SameRect">
              <a:avLst/>
            </a:prstGeom>
            <a:solidFill>
              <a:srgbClr val="01AB94"/>
            </a:solidFill>
            <a:ln w="28575"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" name="Rectangle 16">
              <a:extLst>
                <a:ext uri="{FF2B5EF4-FFF2-40B4-BE49-F238E27FC236}">
                  <a16:creationId xmlns="" xmlns:a16="http://schemas.microsoft.com/office/drawing/2014/main" id="{EF5D355E-A737-4D11-9AEA-3F4D3846FF3C}"/>
                </a:ext>
              </a:extLst>
            </p:cNvPr>
            <p:cNvSpPr/>
            <p:nvPr/>
          </p:nvSpPr>
          <p:spPr>
            <a:xfrm>
              <a:off x="398517" y="3105808"/>
              <a:ext cx="2324560" cy="358180"/>
            </a:xfrm>
            <a:prstGeom prst="rect">
              <a:avLst/>
            </a:prstGeom>
          </p:spPr>
          <p:txBody>
            <a:bodyPr wrap="square" lIns="68568" tIns="34285" rIns="68568" bIns="34285" anchor="b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663">
                <a:defRPr/>
              </a:pPr>
              <a:r>
                <a:rPr lang="en-US" altLang="zh-TW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B.</a:t>
              </a:r>
              <a:r>
                <a:rPr lang="zh-TW" altLang="en-US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薪資待遇</a:t>
              </a:r>
              <a:endParaRPr lang="en-US" sz="2100" kern="0" spc="-53" dirty="0">
                <a:solidFill>
                  <a:schemeClr val="bg1">
                    <a:alpha val="99000"/>
                  </a:schemeClr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" name="Freeform 45">
              <a:extLst>
                <a:ext uri="{FF2B5EF4-FFF2-40B4-BE49-F238E27FC236}">
                  <a16:creationId xmlns="" xmlns:a16="http://schemas.microsoft.com/office/drawing/2014/main" id="{265B4156-3A0F-4D70-B578-6C1BADAE5CD8}"/>
                </a:ext>
              </a:extLst>
            </p:cNvPr>
            <p:cNvSpPr>
              <a:spLocks noEditPoints="1"/>
            </p:cNvSpPr>
            <p:nvPr/>
          </p:nvSpPr>
          <p:spPr bwMode="black">
            <a:xfrm>
              <a:off x="1094372" y="2020852"/>
              <a:ext cx="854544" cy="847277"/>
            </a:xfrm>
            <a:custGeom>
              <a:avLst/>
              <a:gdLst>
                <a:gd name="T0" fmla="*/ 135 w 140"/>
                <a:gd name="T1" fmla="*/ 85 h 151"/>
                <a:gd name="T2" fmla="*/ 140 w 140"/>
                <a:gd name="T3" fmla="*/ 96 h 151"/>
                <a:gd name="T4" fmla="*/ 134 w 140"/>
                <a:gd name="T5" fmla="*/ 106 h 151"/>
                <a:gd name="T6" fmla="*/ 137 w 140"/>
                <a:gd name="T7" fmla="*/ 117 h 151"/>
                <a:gd name="T8" fmla="*/ 129 w 140"/>
                <a:gd name="T9" fmla="*/ 128 h 151"/>
                <a:gd name="T10" fmla="*/ 128 w 140"/>
                <a:gd name="T11" fmla="*/ 137 h 151"/>
                <a:gd name="T12" fmla="*/ 116 w 140"/>
                <a:gd name="T13" fmla="*/ 148 h 151"/>
                <a:gd name="T14" fmla="*/ 65 w 140"/>
                <a:gd name="T15" fmla="*/ 148 h 151"/>
                <a:gd name="T16" fmla="*/ 33 w 140"/>
                <a:gd name="T17" fmla="*/ 142 h 151"/>
                <a:gd name="T18" fmla="*/ 33 w 140"/>
                <a:gd name="T19" fmla="*/ 82 h 151"/>
                <a:gd name="T20" fmla="*/ 34 w 140"/>
                <a:gd name="T21" fmla="*/ 82 h 151"/>
                <a:gd name="T22" fmla="*/ 34 w 140"/>
                <a:gd name="T23" fmla="*/ 82 h 151"/>
                <a:gd name="T24" fmla="*/ 37 w 140"/>
                <a:gd name="T25" fmla="*/ 82 h 151"/>
                <a:gd name="T26" fmla="*/ 60 w 140"/>
                <a:gd name="T27" fmla="*/ 48 h 151"/>
                <a:gd name="T28" fmla="*/ 68 w 140"/>
                <a:gd name="T29" fmla="*/ 39 h 151"/>
                <a:gd name="T30" fmla="*/ 81 w 140"/>
                <a:gd name="T31" fmla="*/ 3 h 151"/>
                <a:gd name="T32" fmla="*/ 97 w 140"/>
                <a:gd name="T33" fmla="*/ 8 h 151"/>
                <a:gd name="T34" fmla="*/ 99 w 140"/>
                <a:gd name="T35" fmla="*/ 35 h 151"/>
                <a:gd name="T36" fmla="*/ 90 w 140"/>
                <a:gd name="T37" fmla="*/ 60 h 151"/>
                <a:gd name="T38" fmla="*/ 130 w 140"/>
                <a:gd name="T39" fmla="*/ 62 h 151"/>
                <a:gd name="T40" fmla="*/ 140 w 140"/>
                <a:gd name="T41" fmla="*/ 77 h 151"/>
                <a:gd name="T42" fmla="*/ 135 w 140"/>
                <a:gd name="T43" fmla="*/ 85 h 151"/>
                <a:gd name="T44" fmla="*/ 30 w 140"/>
                <a:gd name="T45" fmla="*/ 137 h 151"/>
                <a:gd name="T46" fmla="*/ 30 w 140"/>
                <a:gd name="T47" fmla="*/ 137 h 151"/>
                <a:gd name="T48" fmla="*/ 30 w 140"/>
                <a:gd name="T49" fmla="*/ 82 h 151"/>
                <a:gd name="T50" fmla="*/ 23 w 140"/>
                <a:gd name="T51" fmla="*/ 76 h 151"/>
                <a:gd name="T52" fmla="*/ 7 w 140"/>
                <a:gd name="T53" fmla="*/ 76 h 151"/>
                <a:gd name="T54" fmla="*/ 0 w 140"/>
                <a:gd name="T55" fmla="*/ 82 h 151"/>
                <a:gd name="T56" fmla="*/ 0 w 140"/>
                <a:gd name="T57" fmla="*/ 137 h 151"/>
                <a:gd name="T58" fmla="*/ 7 w 140"/>
                <a:gd name="T59" fmla="*/ 144 h 151"/>
                <a:gd name="T60" fmla="*/ 23 w 140"/>
                <a:gd name="T61" fmla="*/ 144 h 151"/>
                <a:gd name="T62" fmla="*/ 30 w 140"/>
                <a:gd name="T63" fmla="*/ 13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51">
                  <a:moveTo>
                    <a:pt x="135" y="85"/>
                  </a:moveTo>
                  <a:cubicBezTo>
                    <a:pt x="135" y="88"/>
                    <a:pt x="140" y="93"/>
                    <a:pt x="140" y="96"/>
                  </a:cubicBezTo>
                  <a:cubicBezTo>
                    <a:pt x="140" y="99"/>
                    <a:pt x="134" y="103"/>
                    <a:pt x="134" y="106"/>
                  </a:cubicBezTo>
                  <a:cubicBezTo>
                    <a:pt x="133" y="109"/>
                    <a:pt x="137" y="114"/>
                    <a:pt x="137" y="117"/>
                  </a:cubicBezTo>
                  <a:cubicBezTo>
                    <a:pt x="137" y="121"/>
                    <a:pt x="130" y="125"/>
                    <a:pt x="129" y="128"/>
                  </a:cubicBezTo>
                  <a:cubicBezTo>
                    <a:pt x="128" y="130"/>
                    <a:pt x="129" y="135"/>
                    <a:pt x="128" y="137"/>
                  </a:cubicBezTo>
                  <a:cubicBezTo>
                    <a:pt x="127" y="141"/>
                    <a:pt x="120" y="147"/>
                    <a:pt x="116" y="148"/>
                  </a:cubicBezTo>
                  <a:cubicBezTo>
                    <a:pt x="104" y="151"/>
                    <a:pt x="65" y="148"/>
                    <a:pt x="65" y="148"/>
                  </a:cubicBezTo>
                  <a:cubicBezTo>
                    <a:pt x="65" y="148"/>
                    <a:pt x="65" y="148"/>
                    <a:pt x="33" y="142"/>
                  </a:cubicBezTo>
                  <a:cubicBezTo>
                    <a:pt x="33" y="142"/>
                    <a:pt x="33" y="142"/>
                    <a:pt x="33" y="82"/>
                  </a:cubicBezTo>
                  <a:cubicBezTo>
                    <a:pt x="33" y="82"/>
                    <a:pt x="33" y="82"/>
                    <a:pt x="34" y="82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34" y="82"/>
                    <a:pt x="34" y="82"/>
                    <a:pt x="37" y="82"/>
                  </a:cubicBezTo>
                  <a:cubicBezTo>
                    <a:pt x="41" y="81"/>
                    <a:pt x="49" y="75"/>
                    <a:pt x="60" y="48"/>
                  </a:cubicBezTo>
                  <a:cubicBezTo>
                    <a:pt x="61" y="44"/>
                    <a:pt x="65" y="42"/>
                    <a:pt x="68" y="39"/>
                  </a:cubicBezTo>
                  <a:cubicBezTo>
                    <a:pt x="75" y="34"/>
                    <a:pt x="79" y="27"/>
                    <a:pt x="81" y="3"/>
                  </a:cubicBezTo>
                  <a:cubicBezTo>
                    <a:pt x="81" y="0"/>
                    <a:pt x="91" y="1"/>
                    <a:pt x="97" y="8"/>
                  </a:cubicBezTo>
                  <a:cubicBezTo>
                    <a:pt x="102" y="14"/>
                    <a:pt x="102" y="26"/>
                    <a:pt x="99" y="35"/>
                  </a:cubicBezTo>
                  <a:cubicBezTo>
                    <a:pt x="96" y="41"/>
                    <a:pt x="87" y="55"/>
                    <a:pt x="90" y="60"/>
                  </a:cubicBezTo>
                  <a:cubicBezTo>
                    <a:pt x="90" y="60"/>
                    <a:pt x="124" y="59"/>
                    <a:pt x="130" y="62"/>
                  </a:cubicBezTo>
                  <a:cubicBezTo>
                    <a:pt x="134" y="63"/>
                    <a:pt x="140" y="72"/>
                    <a:pt x="140" y="77"/>
                  </a:cubicBezTo>
                  <a:cubicBezTo>
                    <a:pt x="140" y="79"/>
                    <a:pt x="136" y="83"/>
                    <a:pt x="135" y="85"/>
                  </a:cubicBezTo>
                  <a:close/>
                  <a:moveTo>
                    <a:pt x="30" y="137"/>
                  </a:moveTo>
                  <a:cubicBezTo>
                    <a:pt x="30" y="137"/>
                    <a:pt x="30" y="137"/>
                    <a:pt x="30" y="137"/>
                  </a:cubicBezTo>
                  <a:cubicBezTo>
                    <a:pt x="30" y="137"/>
                    <a:pt x="30" y="137"/>
                    <a:pt x="30" y="82"/>
                  </a:cubicBezTo>
                  <a:cubicBezTo>
                    <a:pt x="30" y="79"/>
                    <a:pt x="27" y="76"/>
                    <a:pt x="23" y="76"/>
                  </a:cubicBezTo>
                  <a:cubicBezTo>
                    <a:pt x="23" y="76"/>
                    <a:pt x="23" y="76"/>
                    <a:pt x="7" y="76"/>
                  </a:cubicBezTo>
                  <a:cubicBezTo>
                    <a:pt x="3" y="76"/>
                    <a:pt x="0" y="79"/>
                    <a:pt x="0" y="82"/>
                  </a:cubicBezTo>
                  <a:cubicBezTo>
                    <a:pt x="0" y="82"/>
                    <a:pt x="0" y="82"/>
                    <a:pt x="0" y="137"/>
                  </a:cubicBezTo>
                  <a:cubicBezTo>
                    <a:pt x="0" y="141"/>
                    <a:pt x="3" y="144"/>
                    <a:pt x="7" y="144"/>
                  </a:cubicBezTo>
                  <a:cubicBezTo>
                    <a:pt x="7" y="144"/>
                    <a:pt x="7" y="144"/>
                    <a:pt x="23" y="144"/>
                  </a:cubicBezTo>
                  <a:cubicBezTo>
                    <a:pt x="27" y="144"/>
                    <a:pt x="30" y="141"/>
                    <a:pt x="30" y="137"/>
                  </a:cubicBezTo>
                  <a:close/>
                </a:path>
              </a:pathLst>
            </a:custGeom>
            <a:solidFill>
              <a:srgbClr val="01AB94"/>
            </a:solidFill>
            <a:ln>
              <a:noFill/>
            </a:ln>
            <a:extLst/>
          </p:spPr>
          <p:txBody>
            <a:bodyPr vert="horz" wrap="square" lIns="68568" tIns="34285" rIns="68568" bIns="34285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664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9" name="Rectangle 42">
              <a:extLst>
                <a:ext uri="{FF2B5EF4-FFF2-40B4-BE49-F238E27FC236}">
                  <a16:creationId xmlns="" xmlns:a16="http://schemas.microsoft.com/office/drawing/2014/main" id="{FC46F52E-63C1-4F08-9814-C50CC627DF28}"/>
                </a:ext>
              </a:extLst>
            </p:cNvPr>
            <p:cNvSpPr/>
            <p:nvPr/>
          </p:nvSpPr>
          <p:spPr bwMode="auto">
            <a:xfrm>
              <a:off x="542140" y="3709595"/>
              <a:ext cx="2006375" cy="1615150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51432" tIns="25716" rIns="51432" bIns="25716" numCol="1" rtlCol="0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薪資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>
                  <a:solidFill>
                    <a:schemeClr val="bg1">
                      <a:lumMod val="50000"/>
                    </a:schemeClr>
                  </a:solidFill>
                </a:rPr>
                <a:t>福利</a:t>
              </a:r>
              <a:endParaRPr lang="en-US" altLang="zh-TW" sz="15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假期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留任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组合 186">
            <a:extLst>
              <a:ext uri="{FF2B5EF4-FFF2-40B4-BE49-F238E27FC236}">
                <a16:creationId xmlns="" xmlns:a16="http://schemas.microsoft.com/office/drawing/2014/main" id="{5D04736D-F92D-4D13-8788-0F7AD58B1682}"/>
              </a:ext>
            </a:extLst>
          </p:cNvPr>
          <p:cNvGrpSpPr/>
          <p:nvPr/>
        </p:nvGrpSpPr>
        <p:grpSpPr>
          <a:xfrm>
            <a:off x="386228" y="1412776"/>
            <a:ext cx="2358748" cy="4179204"/>
            <a:chOff x="3419872" y="1772816"/>
            <a:chExt cx="2358748" cy="3814703"/>
          </a:xfrm>
        </p:grpSpPr>
        <p:sp>
          <p:nvSpPr>
            <p:cNvPr id="11" name="Rectangle 11">
              <a:extLst>
                <a:ext uri="{FF2B5EF4-FFF2-40B4-BE49-F238E27FC236}">
                  <a16:creationId xmlns="" xmlns:a16="http://schemas.microsoft.com/office/drawing/2014/main" id="{493DD370-F527-4091-B087-5724448CF7A7}"/>
                </a:ext>
              </a:extLst>
            </p:cNvPr>
            <p:cNvSpPr/>
            <p:nvPr/>
          </p:nvSpPr>
          <p:spPr bwMode="auto">
            <a:xfrm>
              <a:off x="3419872" y="1772816"/>
              <a:ext cx="2358746" cy="3814703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12" name="同侧圆角矩形 76">
              <a:extLst>
                <a:ext uri="{FF2B5EF4-FFF2-40B4-BE49-F238E27FC236}">
                  <a16:creationId xmlns="" xmlns:a16="http://schemas.microsoft.com/office/drawing/2014/main" id="{A6AFA9A6-76A9-4465-B00B-B4E98CC3C673}"/>
                </a:ext>
              </a:extLst>
            </p:cNvPr>
            <p:cNvSpPr/>
            <p:nvPr/>
          </p:nvSpPr>
          <p:spPr>
            <a:xfrm>
              <a:off x="3462699" y="3083710"/>
              <a:ext cx="2259475" cy="421802"/>
            </a:xfrm>
            <a:prstGeom prst="round2SameRect">
              <a:avLst/>
            </a:prstGeom>
            <a:solidFill>
              <a:srgbClr val="F3908C"/>
            </a:solidFill>
            <a:ln w="28575"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3" name="Rectangle 17">
              <a:extLst>
                <a:ext uri="{FF2B5EF4-FFF2-40B4-BE49-F238E27FC236}">
                  <a16:creationId xmlns="" xmlns:a16="http://schemas.microsoft.com/office/drawing/2014/main" id="{BA4AD347-6EC0-4F4C-A8D1-982ED0B0A809}"/>
                </a:ext>
              </a:extLst>
            </p:cNvPr>
            <p:cNvSpPr/>
            <p:nvPr/>
          </p:nvSpPr>
          <p:spPr>
            <a:xfrm>
              <a:off x="3424995" y="3105808"/>
              <a:ext cx="2353625" cy="358180"/>
            </a:xfrm>
            <a:prstGeom prst="rect">
              <a:avLst/>
            </a:prstGeom>
          </p:spPr>
          <p:txBody>
            <a:bodyPr wrap="square" lIns="68568" tIns="34285" rIns="68568" bIns="34285" anchor="b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663">
                <a:defRPr/>
              </a:pPr>
              <a:r>
                <a:rPr lang="en-US" altLang="zh-TW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A.</a:t>
              </a:r>
              <a:r>
                <a:rPr lang="zh-TW" altLang="en-US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盤點職位</a:t>
              </a:r>
              <a:endParaRPr lang="en-US" sz="2100" kern="0" spc="-53" dirty="0">
                <a:solidFill>
                  <a:schemeClr val="bg1">
                    <a:alpha val="99000"/>
                  </a:schemeClr>
                </a:solidFill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4" name="Group 41">
              <a:extLst>
                <a:ext uri="{FF2B5EF4-FFF2-40B4-BE49-F238E27FC236}">
                  <a16:creationId xmlns="" xmlns:a16="http://schemas.microsoft.com/office/drawing/2014/main" id="{E3175F8F-958D-45D2-9F6F-4B774C6969D0}"/>
                </a:ext>
              </a:extLst>
            </p:cNvPr>
            <p:cNvGrpSpPr/>
            <p:nvPr/>
          </p:nvGrpSpPr>
          <p:grpSpPr>
            <a:xfrm>
              <a:off x="3822062" y="1956887"/>
              <a:ext cx="1563404" cy="975208"/>
              <a:chOff x="-6467475" y="914401"/>
              <a:chExt cx="5765799" cy="3913187"/>
            </a:xfrm>
            <a:solidFill>
              <a:srgbClr val="F3908C"/>
            </a:solidFill>
          </p:grpSpPr>
          <p:sp>
            <p:nvSpPr>
              <p:cNvPr id="16" name="Freeform 5">
                <a:extLst>
                  <a:ext uri="{FF2B5EF4-FFF2-40B4-BE49-F238E27FC236}">
                    <a16:creationId xmlns="" xmlns:a16="http://schemas.microsoft.com/office/drawing/2014/main" id="{41AC825F-A20A-468B-8EAC-3FE3AABDA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407150" y="2039938"/>
                <a:ext cx="2217737" cy="1112838"/>
              </a:xfrm>
              <a:custGeom>
                <a:avLst/>
                <a:gdLst>
                  <a:gd name="T0" fmla="*/ 0 w 590"/>
                  <a:gd name="T1" fmla="*/ 227 h 296"/>
                  <a:gd name="T2" fmla="*/ 392 w 590"/>
                  <a:gd name="T3" fmla="*/ 16 h 296"/>
                  <a:gd name="T4" fmla="*/ 520 w 590"/>
                  <a:gd name="T5" fmla="*/ 51 h 296"/>
                  <a:gd name="T6" fmla="*/ 590 w 590"/>
                  <a:gd name="T7" fmla="*/ 72 h 296"/>
                  <a:gd name="T8" fmla="*/ 64 w 590"/>
                  <a:gd name="T9" fmla="*/ 296 h 296"/>
                  <a:gd name="T10" fmla="*/ 0 w 590"/>
                  <a:gd name="T11" fmla="*/ 227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0" h="296">
                    <a:moveTo>
                      <a:pt x="0" y="227"/>
                    </a:moveTo>
                    <a:cubicBezTo>
                      <a:pt x="0" y="227"/>
                      <a:pt x="166" y="21"/>
                      <a:pt x="392" y="16"/>
                    </a:cubicBezTo>
                    <a:cubicBezTo>
                      <a:pt x="392" y="16"/>
                      <a:pt x="462" y="0"/>
                      <a:pt x="520" y="51"/>
                    </a:cubicBezTo>
                    <a:cubicBezTo>
                      <a:pt x="520" y="51"/>
                      <a:pt x="571" y="59"/>
                      <a:pt x="590" y="72"/>
                    </a:cubicBezTo>
                    <a:cubicBezTo>
                      <a:pt x="590" y="72"/>
                      <a:pt x="310" y="29"/>
                      <a:pt x="64" y="296"/>
                    </a:cubicBezTo>
                    <a:cubicBezTo>
                      <a:pt x="64" y="296"/>
                      <a:pt x="16" y="275"/>
                      <a:pt x="0" y="2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Freeform 6">
                <a:extLst>
                  <a:ext uri="{FF2B5EF4-FFF2-40B4-BE49-F238E27FC236}">
                    <a16:creationId xmlns="" xmlns:a16="http://schemas.microsoft.com/office/drawing/2014/main" id="{3CA8C478-ED10-4568-82C6-C4A3AECF3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467475" y="1279526"/>
                <a:ext cx="1849437" cy="1603375"/>
              </a:xfrm>
              <a:custGeom>
                <a:avLst/>
                <a:gdLst>
                  <a:gd name="T0" fmla="*/ 0 w 492"/>
                  <a:gd name="T1" fmla="*/ 426 h 426"/>
                  <a:gd name="T2" fmla="*/ 341 w 492"/>
                  <a:gd name="T3" fmla="*/ 70 h 426"/>
                  <a:gd name="T4" fmla="*/ 468 w 492"/>
                  <a:gd name="T5" fmla="*/ 13 h 426"/>
                  <a:gd name="T6" fmla="*/ 492 w 492"/>
                  <a:gd name="T7" fmla="*/ 47 h 426"/>
                  <a:gd name="T8" fmla="*/ 309 w 492"/>
                  <a:gd name="T9" fmla="*/ 222 h 426"/>
                  <a:gd name="T10" fmla="*/ 0 w 492"/>
                  <a:gd name="T11" fmla="*/ 426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2" h="426">
                    <a:moveTo>
                      <a:pt x="0" y="426"/>
                    </a:moveTo>
                    <a:cubicBezTo>
                      <a:pt x="341" y="70"/>
                      <a:pt x="341" y="70"/>
                      <a:pt x="341" y="70"/>
                    </a:cubicBezTo>
                    <a:cubicBezTo>
                      <a:pt x="341" y="70"/>
                      <a:pt x="408" y="0"/>
                      <a:pt x="468" y="13"/>
                    </a:cubicBezTo>
                    <a:cubicBezTo>
                      <a:pt x="468" y="13"/>
                      <a:pt x="487" y="24"/>
                      <a:pt x="492" y="47"/>
                    </a:cubicBezTo>
                    <a:cubicBezTo>
                      <a:pt x="309" y="222"/>
                      <a:pt x="309" y="222"/>
                      <a:pt x="309" y="222"/>
                    </a:cubicBezTo>
                    <a:cubicBezTo>
                      <a:pt x="309" y="222"/>
                      <a:pt x="186" y="242"/>
                      <a:pt x="0" y="4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="" xmlns:a16="http://schemas.microsoft.com/office/drawing/2014/main" id="{22A9F00C-877F-4E03-8D16-25F273723F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113338" y="914401"/>
                <a:ext cx="852487" cy="1023938"/>
              </a:xfrm>
              <a:custGeom>
                <a:avLst/>
                <a:gdLst>
                  <a:gd name="T0" fmla="*/ 0 w 227"/>
                  <a:gd name="T1" fmla="*/ 139 h 272"/>
                  <a:gd name="T2" fmla="*/ 163 w 227"/>
                  <a:gd name="T3" fmla="*/ 120 h 272"/>
                  <a:gd name="T4" fmla="*/ 227 w 227"/>
                  <a:gd name="T5" fmla="*/ 272 h 272"/>
                  <a:gd name="T6" fmla="*/ 147 w 227"/>
                  <a:gd name="T7" fmla="*/ 136 h 272"/>
                  <a:gd name="T8" fmla="*/ 0 w 227"/>
                  <a:gd name="T9" fmla="*/ 139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7" h="272">
                    <a:moveTo>
                      <a:pt x="0" y="139"/>
                    </a:moveTo>
                    <a:cubicBezTo>
                      <a:pt x="0" y="139"/>
                      <a:pt x="110" y="0"/>
                      <a:pt x="163" y="120"/>
                    </a:cubicBezTo>
                    <a:cubicBezTo>
                      <a:pt x="227" y="272"/>
                      <a:pt x="227" y="272"/>
                      <a:pt x="227" y="272"/>
                    </a:cubicBezTo>
                    <a:cubicBezTo>
                      <a:pt x="147" y="136"/>
                      <a:pt x="147" y="136"/>
                      <a:pt x="147" y="136"/>
                    </a:cubicBezTo>
                    <a:cubicBezTo>
                      <a:pt x="147" y="136"/>
                      <a:pt x="120" y="40"/>
                      <a:pt x="0" y="1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Freeform 8">
                <a:extLst>
                  <a:ext uri="{FF2B5EF4-FFF2-40B4-BE49-F238E27FC236}">
                    <a16:creationId xmlns="" xmlns:a16="http://schemas.microsoft.com/office/drawing/2014/main" id="{FE5C4AE8-469F-4069-BC46-229C89E08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4692650" y="1208088"/>
                <a:ext cx="1563687" cy="2084388"/>
              </a:xfrm>
              <a:custGeom>
                <a:avLst/>
                <a:gdLst>
                  <a:gd name="T0" fmla="*/ 0 w 416"/>
                  <a:gd name="T1" fmla="*/ 0 h 554"/>
                  <a:gd name="T2" fmla="*/ 110 w 416"/>
                  <a:gd name="T3" fmla="*/ 21 h 554"/>
                  <a:gd name="T4" fmla="*/ 168 w 416"/>
                  <a:gd name="T5" fmla="*/ 74 h 554"/>
                  <a:gd name="T6" fmla="*/ 310 w 416"/>
                  <a:gd name="T7" fmla="*/ 394 h 554"/>
                  <a:gd name="T8" fmla="*/ 416 w 416"/>
                  <a:gd name="T9" fmla="*/ 554 h 554"/>
                  <a:gd name="T10" fmla="*/ 295 w 416"/>
                  <a:gd name="T11" fmla="*/ 477 h 554"/>
                  <a:gd name="T12" fmla="*/ 144 w 416"/>
                  <a:gd name="T13" fmla="*/ 280 h 554"/>
                  <a:gd name="T14" fmla="*/ 0 w 416"/>
                  <a:gd name="T1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6" h="554">
                    <a:moveTo>
                      <a:pt x="0" y="0"/>
                    </a:moveTo>
                    <a:cubicBezTo>
                      <a:pt x="110" y="21"/>
                      <a:pt x="110" y="21"/>
                      <a:pt x="110" y="21"/>
                    </a:cubicBezTo>
                    <a:cubicBezTo>
                      <a:pt x="110" y="21"/>
                      <a:pt x="147" y="34"/>
                      <a:pt x="168" y="74"/>
                    </a:cubicBezTo>
                    <a:cubicBezTo>
                      <a:pt x="168" y="74"/>
                      <a:pt x="288" y="338"/>
                      <a:pt x="310" y="394"/>
                    </a:cubicBezTo>
                    <a:cubicBezTo>
                      <a:pt x="310" y="394"/>
                      <a:pt x="360" y="496"/>
                      <a:pt x="416" y="554"/>
                    </a:cubicBezTo>
                    <a:cubicBezTo>
                      <a:pt x="416" y="554"/>
                      <a:pt x="346" y="544"/>
                      <a:pt x="295" y="477"/>
                    </a:cubicBezTo>
                    <a:cubicBezTo>
                      <a:pt x="295" y="477"/>
                      <a:pt x="218" y="304"/>
                      <a:pt x="144" y="280"/>
                    </a:cubicBezTo>
                    <a:cubicBezTo>
                      <a:pt x="144" y="280"/>
                      <a:pt x="94" y="10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Freeform 9">
                <a:extLst>
                  <a:ext uri="{FF2B5EF4-FFF2-40B4-BE49-F238E27FC236}">
                    <a16:creationId xmlns="" xmlns:a16="http://schemas.microsoft.com/office/drawing/2014/main" id="{5528944C-F846-48DF-9BB7-746A49D32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914775" y="1858963"/>
                <a:ext cx="2254250" cy="1847850"/>
              </a:xfrm>
              <a:custGeom>
                <a:avLst/>
                <a:gdLst>
                  <a:gd name="T0" fmla="*/ 0 w 600"/>
                  <a:gd name="T1" fmla="*/ 0 h 491"/>
                  <a:gd name="T2" fmla="*/ 253 w 600"/>
                  <a:gd name="T3" fmla="*/ 376 h 491"/>
                  <a:gd name="T4" fmla="*/ 600 w 600"/>
                  <a:gd name="T5" fmla="*/ 411 h 491"/>
                  <a:gd name="T6" fmla="*/ 243 w 600"/>
                  <a:gd name="T7" fmla="*/ 403 h 491"/>
                  <a:gd name="T8" fmla="*/ 0 w 600"/>
                  <a:gd name="T9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0" h="491">
                    <a:moveTo>
                      <a:pt x="0" y="0"/>
                    </a:moveTo>
                    <a:cubicBezTo>
                      <a:pt x="0" y="0"/>
                      <a:pt x="144" y="309"/>
                      <a:pt x="253" y="376"/>
                    </a:cubicBezTo>
                    <a:cubicBezTo>
                      <a:pt x="253" y="376"/>
                      <a:pt x="389" y="469"/>
                      <a:pt x="600" y="411"/>
                    </a:cubicBezTo>
                    <a:cubicBezTo>
                      <a:pt x="600" y="411"/>
                      <a:pt x="477" y="491"/>
                      <a:pt x="243" y="403"/>
                    </a:cubicBezTo>
                    <a:cubicBezTo>
                      <a:pt x="243" y="403"/>
                      <a:pt x="136" y="37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1" name="Freeform 10">
                <a:extLst>
                  <a:ext uri="{FF2B5EF4-FFF2-40B4-BE49-F238E27FC236}">
                    <a16:creationId xmlns="" xmlns:a16="http://schemas.microsoft.com/office/drawing/2014/main" id="{3A045421-34A2-4CBC-A6B0-663D2A01E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027363" y="2701926"/>
                <a:ext cx="1954212" cy="873125"/>
              </a:xfrm>
              <a:custGeom>
                <a:avLst/>
                <a:gdLst>
                  <a:gd name="T0" fmla="*/ 0 w 520"/>
                  <a:gd name="T1" fmla="*/ 123 h 232"/>
                  <a:gd name="T2" fmla="*/ 397 w 520"/>
                  <a:gd name="T3" fmla="*/ 69 h 232"/>
                  <a:gd name="T4" fmla="*/ 520 w 520"/>
                  <a:gd name="T5" fmla="*/ 53 h 232"/>
                  <a:gd name="T6" fmla="*/ 483 w 520"/>
                  <a:gd name="T7" fmla="*/ 141 h 232"/>
                  <a:gd name="T8" fmla="*/ 115 w 520"/>
                  <a:gd name="T9" fmla="*/ 179 h 232"/>
                  <a:gd name="T10" fmla="*/ 0 w 520"/>
                  <a:gd name="T11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0" h="232">
                    <a:moveTo>
                      <a:pt x="0" y="123"/>
                    </a:moveTo>
                    <a:cubicBezTo>
                      <a:pt x="0" y="123"/>
                      <a:pt x="219" y="157"/>
                      <a:pt x="397" y="69"/>
                    </a:cubicBezTo>
                    <a:cubicBezTo>
                      <a:pt x="397" y="69"/>
                      <a:pt x="499" y="0"/>
                      <a:pt x="520" y="53"/>
                    </a:cubicBezTo>
                    <a:cubicBezTo>
                      <a:pt x="483" y="141"/>
                      <a:pt x="483" y="141"/>
                      <a:pt x="483" y="141"/>
                    </a:cubicBezTo>
                    <a:cubicBezTo>
                      <a:pt x="483" y="141"/>
                      <a:pt x="323" y="232"/>
                      <a:pt x="115" y="179"/>
                    </a:cubicBezTo>
                    <a:cubicBezTo>
                      <a:pt x="115" y="179"/>
                      <a:pt x="53" y="157"/>
                      <a:pt x="0" y="1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Freeform 11">
                <a:extLst>
                  <a:ext uri="{FF2B5EF4-FFF2-40B4-BE49-F238E27FC236}">
                    <a16:creationId xmlns="" xmlns:a16="http://schemas.microsoft.com/office/drawing/2014/main" id="{1210B183-86EA-44F6-A7F9-D4CD81D540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184900" y="2122488"/>
                <a:ext cx="2566987" cy="1030288"/>
              </a:xfrm>
              <a:custGeom>
                <a:avLst/>
                <a:gdLst>
                  <a:gd name="T0" fmla="*/ 0 w 683"/>
                  <a:gd name="T1" fmla="*/ 274 h 274"/>
                  <a:gd name="T2" fmla="*/ 496 w 683"/>
                  <a:gd name="T3" fmla="*/ 71 h 274"/>
                  <a:gd name="T4" fmla="*/ 683 w 683"/>
                  <a:gd name="T5" fmla="*/ 245 h 274"/>
                  <a:gd name="T6" fmla="*/ 566 w 683"/>
                  <a:gd name="T7" fmla="*/ 67 h 274"/>
                  <a:gd name="T8" fmla="*/ 217 w 683"/>
                  <a:gd name="T9" fmla="*/ 105 h 274"/>
                  <a:gd name="T10" fmla="*/ 105 w 683"/>
                  <a:gd name="T11" fmla="*/ 172 h 274"/>
                  <a:gd name="T12" fmla="*/ 0 w 683"/>
                  <a:gd name="T13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3" h="274">
                    <a:moveTo>
                      <a:pt x="0" y="274"/>
                    </a:moveTo>
                    <a:cubicBezTo>
                      <a:pt x="0" y="274"/>
                      <a:pt x="323" y="13"/>
                      <a:pt x="496" y="71"/>
                    </a:cubicBezTo>
                    <a:cubicBezTo>
                      <a:pt x="496" y="71"/>
                      <a:pt x="595" y="77"/>
                      <a:pt x="683" y="245"/>
                    </a:cubicBezTo>
                    <a:cubicBezTo>
                      <a:pt x="651" y="184"/>
                      <a:pt x="625" y="108"/>
                      <a:pt x="566" y="67"/>
                    </a:cubicBezTo>
                    <a:cubicBezTo>
                      <a:pt x="469" y="0"/>
                      <a:pt x="312" y="62"/>
                      <a:pt x="217" y="105"/>
                    </a:cubicBezTo>
                    <a:cubicBezTo>
                      <a:pt x="177" y="123"/>
                      <a:pt x="139" y="145"/>
                      <a:pt x="105" y="172"/>
                    </a:cubicBezTo>
                    <a:cubicBezTo>
                      <a:pt x="65" y="201"/>
                      <a:pt x="37" y="244"/>
                      <a:pt x="0" y="2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Freeform 12">
                <a:extLst>
                  <a:ext uri="{FF2B5EF4-FFF2-40B4-BE49-F238E27FC236}">
                    <a16:creationId xmlns="" xmlns:a16="http://schemas.microsoft.com/office/drawing/2014/main" id="{8FC364D0-CA42-4C9D-876D-91BE05A64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4483100" y="2389188"/>
                <a:ext cx="1906587" cy="2078038"/>
              </a:xfrm>
              <a:custGeom>
                <a:avLst/>
                <a:gdLst>
                  <a:gd name="T0" fmla="*/ 0 w 507"/>
                  <a:gd name="T1" fmla="*/ 0 h 552"/>
                  <a:gd name="T2" fmla="*/ 81 w 507"/>
                  <a:gd name="T3" fmla="*/ 120 h 552"/>
                  <a:gd name="T4" fmla="*/ 354 w 507"/>
                  <a:gd name="T5" fmla="*/ 507 h 552"/>
                  <a:gd name="T6" fmla="*/ 478 w 507"/>
                  <a:gd name="T7" fmla="*/ 552 h 552"/>
                  <a:gd name="T8" fmla="*/ 507 w 507"/>
                  <a:gd name="T9" fmla="*/ 550 h 552"/>
                  <a:gd name="T10" fmla="*/ 434 w 507"/>
                  <a:gd name="T11" fmla="*/ 488 h 552"/>
                  <a:gd name="T12" fmla="*/ 262 w 507"/>
                  <a:gd name="T13" fmla="*/ 234 h 552"/>
                  <a:gd name="T14" fmla="*/ 126 w 507"/>
                  <a:gd name="T15" fmla="*/ 52 h 552"/>
                  <a:gd name="T16" fmla="*/ 66 w 507"/>
                  <a:gd name="T17" fmla="*/ 16 h 552"/>
                  <a:gd name="T18" fmla="*/ 0 w 507"/>
                  <a:gd name="T19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7" h="552">
                    <a:moveTo>
                      <a:pt x="0" y="0"/>
                    </a:moveTo>
                    <a:cubicBezTo>
                      <a:pt x="29" y="39"/>
                      <a:pt x="55" y="79"/>
                      <a:pt x="81" y="120"/>
                    </a:cubicBezTo>
                    <a:cubicBezTo>
                      <a:pt x="165" y="255"/>
                      <a:pt x="178" y="406"/>
                      <a:pt x="354" y="507"/>
                    </a:cubicBezTo>
                    <a:cubicBezTo>
                      <a:pt x="395" y="531"/>
                      <a:pt x="430" y="550"/>
                      <a:pt x="478" y="552"/>
                    </a:cubicBezTo>
                    <a:cubicBezTo>
                      <a:pt x="478" y="552"/>
                      <a:pt x="507" y="550"/>
                      <a:pt x="507" y="550"/>
                    </a:cubicBezTo>
                    <a:cubicBezTo>
                      <a:pt x="488" y="551"/>
                      <a:pt x="445" y="499"/>
                      <a:pt x="434" y="488"/>
                    </a:cubicBezTo>
                    <a:cubicBezTo>
                      <a:pt x="361" y="411"/>
                      <a:pt x="308" y="330"/>
                      <a:pt x="262" y="234"/>
                    </a:cubicBezTo>
                    <a:cubicBezTo>
                      <a:pt x="230" y="166"/>
                      <a:pt x="185" y="100"/>
                      <a:pt x="126" y="52"/>
                    </a:cubicBezTo>
                    <a:cubicBezTo>
                      <a:pt x="107" y="37"/>
                      <a:pt x="88" y="24"/>
                      <a:pt x="66" y="16"/>
                    </a:cubicBezTo>
                    <a:cubicBezTo>
                      <a:pt x="55" y="11"/>
                      <a:pt x="5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Freeform 13">
                <a:extLst>
                  <a:ext uri="{FF2B5EF4-FFF2-40B4-BE49-F238E27FC236}">
                    <a16:creationId xmlns="" xmlns:a16="http://schemas.microsoft.com/office/drawing/2014/main" id="{69B8722C-147E-4EAC-A7DE-44EAAB3E1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592513" y="3857626"/>
                <a:ext cx="2008187" cy="815975"/>
              </a:xfrm>
              <a:custGeom>
                <a:avLst/>
                <a:gdLst>
                  <a:gd name="T0" fmla="*/ 1 w 534"/>
                  <a:gd name="T1" fmla="*/ 50 h 217"/>
                  <a:gd name="T2" fmla="*/ 0 w 534"/>
                  <a:gd name="T3" fmla="*/ 50 h 217"/>
                  <a:gd name="T4" fmla="*/ 251 w 534"/>
                  <a:gd name="T5" fmla="*/ 200 h 217"/>
                  <a:gd name="T6" fmla="*/ 404 w 534"/>
                  <a:gd name="T7" fmla="*/ 130 h 217"/>
                  <a:gd name="T8" fmla="*/ 534 w 534"/>
                  <a:gd name="T9" fmla="*/ 0 h 217"/>
                  <a:gd name="T10" fmla="*/ 287 w 534"/>
                  <a:gd name="T11" fmla="*/ 164 h 217"/>
                  <a:gd name="T12" fmla="*/ 1 w 534"/>
                  <a:gd name="T13" fmla="*/ 5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4" h="217">
                    <a:moveTo>
                      <a:pt x="1" y="50"/>
                    </a:moveTo>
                    <a:cubicBezTo>
                      <a:pt x="1" y="50"/>
                      <a:pt x="0" y="50"/>
                      <a:pt x="0" y="50"/>
                    </a:cubicBezTo>
                    <a:cubicBezTo>
                      <a:pt x="61" y="136"/>
                      <a:pt x="135" y="217"/>
                      <a:pt x="251" y="200"/>
                    </a:cubicBezTo>
                    <a:cubicBezTo>
                      <a:pt x="307" y="192"/>
                      <a:pt x="359" y="162"/>
                      <a:pt x="404" y="130"/>
                    </a:cubicBezTo>
                    <a:cubicBezTo>
                      <a:pt x="455" y="93"/>
                      <a:pt x="488" y="41"/>
                      <a:pt x="534" y="0"/>
                    </a:cubicBezTo>
                    <a:cubicBezTo>
                      <a:pt x="463" y="64"/>
                      <a:pt x="384" y="142"/>
                      <a:pt x="287" y="164"/>
                    </a:cubicBezTo>
                    <a:cubicBezTo>
                      <a:pt x="178" y="190"/>
                      <a:pt x="83" y="111"/>
                      <a:pt x="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Freeform 14">
                <a:extLst>
                  <a:ext uri="{FF2B5EF4-FFF2-40B4-BE49-F238E27FC236}">
                    <a16:creationId xmlns="" xmlns:a16="http://schemas.microsoft.com/office/drawing/2014/main" id="{27751A68-B9DB-4B1E-92F5-303077D248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2551113" y="2932113"/>
                <a:ext cx="1849437" cy="1895475"/>
              </a:xfrm>
              <a:custGeom>
                <a:avLst/>
                <a:gdLst>
                  <a:gd name="T0" fmla="*/ 0 w 492"/>
                  <a:gd name="T1" fmla="*/ 448 h 504"/>
                  <a:gd name="T2" fmla="*/ 218 w 492"/>
                  <a:gd name="T3" fmla="*/ 419 h 504"/>
                  <a:gd name="T4" fmla="*/ 473 w 492"/>
                  <a:gd name="T5" fmla="*/ 91 h 504"/>
                  <a:gd name="T6" fmla="*/ 481 w 492"/>
                  <a:gd name="T7" fmla="*/ 59 h 504"/>
                  <a:gd name="T8" fmla="*/ 414 w 492"/>
                  <a:gd name="T9" fmla="*/ 0 h 504"/>
                  <a:gd name="T10" fmla="*/ 0 w 492"/>
                  <a:gd name="T11" fmla="*/ 448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2" h="504">
                    <a:moveTo>
                      <a:pt x="0" y="448"/>
                    </a:moveTo>
                    <a:cubicBezTo>
                      <a:pt x="0" y="448"/>
                      <a:pt x="130" y="504"/>
                      <a:pt x="218" y="419"/>
                    </a:cubicBezTo>
                    <a:cubicBezTo>
                      <a:pt x="218" y="419"/>
                      <a:pt x="404" y="270"/>
                      <a:pt x="473" y="91"/>
                    </a:cubicBezTo>
                    <a:cubicBezTo>
                      <a:pt x="473" y="91"/>
                      <a:pt x="492" y="64"/>
                      <a:pt x="481" y="59"/>
                    </a:cubicBezTo>
                    <a:cubicBezTo>
                      <a:pt x="414" y="0"/>
                      <a:pt x="414" y="0"/>
                      <a:pt x="414" y="0"/>
                    </a:cubicBezTo>
                    <a:cubicBezTo>
                      <a:pt x="414" y="0"/>
                      <a:pt x="224" y="398"/>
                      <a:pt x="0" y="4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Freeform 15">
                <a:extLst>
                  <a:ext uri="{FF2B5EF4-FFF2-40B4-BE49-F238E27FC236}">
                    <a16:creationId xmlns="" xmlns:a16="http://schemas.microsoft.com/office/drawing/2014/main" id="{950BA016-F840-4EEB-A604-DDAD9A75A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754188" y="2682876"/>
                <a:ext cx="849312" cy="1181100"/>
              </a:xfrm>
              <a:custGeom>
                <a:avLst/>
                <a:gdLst>
                  <a:gd name="T0" fmla="*/ 0 w 226"/>
                  <a:gd name="T1" fmla="*/ 314 h 314"/>
                  <a:gd name="T2" fmla="*/ 122 w 226"/>
                  <a:gd name="T3" fmla="*/ 53 h 314"/>
                  <a:gd name="T4" fmla="*/ 189 w 226"/>
                  <a:gd name="T5" fmla="*/ 64 h 314"/>
                  <a:gd name="T6" fmla="*/ 0 w 226"/>
                  <a:gd name="T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6" h="314">
                    <a:moveTo>
                      <a:pt x="0" y="314"/>
                    </a:moveTo>
                    <a:cubicBezTo>
                      <a:pt x="0" y="314"/>
                      <a:pt x="226" y="56"/>
                      <a:pt x="122" y="53"/>
                    </a:cubicBezTo>
                    <a:cubicBezTo>
                      <a:pt x="122" y="53"/>
                      <a:pt x="181" y="0"/>
                      <a:pt x="189" y="64"/>
                    </a:cubicBezTo>
                    <a:cubicBezTo>
                      <a:pt x="189" y="64"/>
                      <a:pt x="80" y="277"/>
                      <a:pt x="0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Freeform 16">
                <a:extLst>
                  <a:ext uri="{FF2B5EF4-FFF2-40B4-BE49-F238E27FC236}">
                    <a16:creationId xmlns="" xmlns:a16="http://schemas.microsoft.com/office/drawing/2014/main" id="{6AF4071C-1CA3-4434-ADC6-492B0EBB4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448300" y="1908176"/>
                <a:ext cx="1390650" cy="466725"/>
              </a:xfrm>
              <a:custGeom>
                <a:avLst/>
                <a:gdLst>
                  <a:gd name="T0" fmla="*/ 59 w 370"/>
                  <a:gd name="T1" fmla="*/ 62 h 124"/>
                  <a:gd name="T2" fmla="*/ 370 w 370"/>
                  <a:gd name="T3" fmla="*/ 124 h 124"/>
                  <a:gd name="T4" fmla="*/ 219 w 370"/>
                  <a:gd name="T5" fmla="*/ 110 h 124"/>
                  <a:gd name="T6" fmla="*/ 0 w 370"/>
                  <a:gd name="T7" fmla="*/ 123 h 124"/>
                  <a:gd name="T8" fmla="*/ 59 w 370"/>
                  <a:gd name="T9" fmla="*/ 6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0" h="124">
                    <a:moveTo>
                      <a:pt x="59" y="62"/>
                    </a:moveTo>
                    <a:cubicBezTo>
                      <a:pt x="59" y="62"/>
                      <a:pt x="202" y="0"/>
                      <a:pt x="370" y="124"/>
                    </a:cubicBezTo>
                    <a:cubicBezTo>
                      <a:pt x="219" y="110"/>
                      <a:pt x="219" y="110"/>
                      <a:pt x="219" y="110"/>
                    </a:cubicBezTo>
                    <a:cubicBezTo>
                      <a:pt x="0" y="123"/>
                      <a:pt x="0" y="123"/>
                      <a:pt x="0" y="123"/>
                    </a:cubicBezTo>
                    <a:lnTo>
                      <a:pt x="59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Freeform 17">
                <a:extLst>
                  <a:ext uri="{FF2B5EF4-FFF2-40B4-BE49-F238E27FC236}">
                    <a16:creationId xmlns="" xmlns:a16="http://schemas.microsoft.com/office/drawing/2014/main" id="{AE87DBDE-6A94-47A7-B201-0A89EF097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527425" y="3051176"/>
                <a:ext cx="1866900" cy="722313"/>
              </a:xfrm>
              <a:custGeom>
                <a:avLst/>
                <a:gdLst>
                  <a:gd name="T0" fmla="*/ 0 w 497"/>
                  <a:gd name="T1" fmla="*/ 0 h 192"/>
                  <a:gd name="T2" fmla="*/ 497 w 497"/>
                  <a:gd name="T3" fmla="*/ 94 h 192"/>
                  <a:gd name="T4" fmla="*/ 385 w 497"/>
                  <a:gd name="T5" fmla="*/ 118 h 192"/>
                  <a:gd name="T6" fmla="*/ 268 w 497"/>
                  <a:gd name="T7" fmla="*/ 115 h 192"/>
                  <a:gd name="T8" fmla="*/ 68 w 497"/>
                  <a:gd name="T9" fmla="*/ 35 h 192"/>
                  <a:gd name="T10" fmla="*/ 0 w 497"/>
                  <a:gd name="T11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7" h="192">
                    <a:moveTo>
                      <a:pt x="0" y="0"/>
                    </a:moveTo>
                    <a:cubicBezTo>
                      <a:pt x="0" y="0"/>
                      <a:pt x="166" y="192"/>
                      <a:pt x="497" y="94"/>
                    </a:cubicBezTo>
                    <a:cubicBezTo>
                      <a:pt x="385" y="118"/>
                      <a:pt x="385" y="118"/>
                      <a:pt x="385" y="118"/>
                    </a:cubicBezTo>
                    <a:cubicBezTo>
                      <a:pt x="268" y="115"/>
                      <a:pt x="268" y="115"/>
                      <a:pt x="268" y="115"/>
                    </a:cubicBezTo>
                    <a:cubicBezTo>
                      <a:pt x="68" y="35"/>
                      <a:pt x="68" y="35"/>
                      <a:pt x="68" y="35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Freeform 18">
                <a:extLst>
                  <a:ext uri="{FF2B5EF4-FFF2-40B4-BE49-F238E27FC236}">
                    <a16:creationId xmlns="" xmlns:a16="http://schemas.microsoft.com/office/drawing/2014/main" id="{CA58014B-14C2-44FA-9782-C4B14C5897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690688" y="2671763"/>
                <a:ext cx="631825" cy="450850"/>
              </a:xfrm>
              <a:custGeom>
                <a:avLst/>
                <a:gdLst>
                  <a:gd name="T0" fmla="*/ 0 w 168"/>
                  <a:gd name="T1" fmla="*/ 96 h 120"/>
                  <a:gd name="T2" fmla="*/ 168 w 168"/>
                  <a:gd name="T3" fmla="*/ 48 h 120"/>
                  <a:gd name="T4" fmla="*/ 109 w 168"/>
                  <a:gd name="T5" fmla="*/ 109 h 120"/>
                  <a:gd name="T6" fmla="*/ 13 w 168"/>
                  <a:gd name="T7" fmla="*/ 120 h 120"/>
                  <a:gd name="T8" fmla="*/ 0 w 168"/>
                  <a:gd name="T9" fmla="*/ 9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120">
                    <a:moveTo>
                      <a:pt x="0" y="96"/>
                    </a:moveTo>
                    <a:cubicBezTo>
                      <a:pt x="0" y="96"/>
                      <a:pt x="123" y="0"/>
                      <a:pt x="168" y="48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3" y="120"/>
                      <a:pt x="13" y="120"/>
                      <a:pt x="13" y="120"/>
                    </a:cubicBezTo>
                    <a:lnTo>
                      <a:pt x="0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85664"/>
                <a:endParaRPr lang="en-US" dirty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5" name="Rectangle 42">
              <a:extLst>
                <a:ext uri="{FF2B5EF4-FFF2-40B4-BE49-F238E27FC236}">
                  <a16:creationId xmlns="" xmlns:a16="http://schemas.microsoft.com/office/drawing/2014/main" id="{8973CF37-B31E-4033-927E-0D3DCD0E0733}"/>
                </a:ext>
              </a:extLst>
            </p:cNvPr>
            <p:cNvSpPr/>
            <p:nvPr/>
          </p:nvSpPr>
          <p:spPr bwMode="auto">
            <a:xfrm>
              <a:off x="3571724" y="3709594"/>
              <a:ext cx="2006375" cy="1649499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51432" tIns="25716" rIns="51432" bIns="25716" numCol="1" rtlCol="0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需培養的職位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職位條件</a:t>
              </a:r>
              <a:r>
                <a:rPr lang="en-US" altLang="zh-TW" sz="1500" dirty="0">
                  <a:solidFill>
                    <a:schemeClr val="bg1">
                      <a:lumMod val="50000"/>
                    </a:schemeClr>
                  </a:solidFill>
                </a:rPr>
                <a:t/>
              </a:r>
              <a:br>
                <a:rPr lang="en-US" altLang="zh-TW" sz="1500" dirty="0">
                  <a:solidFill>
                    <a:schemeClr val="bg1">
                      <a:lumMod val="50000"/>
                    </a:schemeClr>
                  </a:solidFill>
                </a:rPr>
              </a:br>
              <a:r>
                <a:rPr lang="en-US" altLang="zh-TW" sz="1500" dirty="0" smtClean="0">
                  <a:solidFill>
                    <a:schemeClr val="bg1">
                      <a:lumMod val="50000"/>
                    </a:schemeClr>
                  </a:solidFill>
                </a:rPr>
                <a:t>(</a:t>
              </a: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科系</a:t>
              </a:r>
              <a:r>
                <a:rPr lang="en-US" altLang="zh-TW" sz="1500" dirty="0" smtClean="0">
                  <a:solidFill>
                    <a:schemeClr val="bg1">
                      <a:lumMod val="50000"/>
                    </a:schemeClr>
                  </a:solidFill>
                </a:rPr>
                <a:t>/</a:t>
              </a: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技能</a:t>
              </a:r>
              <a:r>
                <a:rPr lang="en-US" altLang="zh-TW" sz="1500" dirty="0" smtClean="0">
                  <a:solidFill>
                    <a:schemeClr val="bg1">
                      <a:lumMod val="50000"/>
                    </a:schemeClr>
                  </a:solidFill>
                </a:rPr>
                <a:t>)</a:t>
              </a: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人格特質與潛能</a:t>
              </a:r>
              <a:endParaRPr lang="en-US" sz="15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endParaRPr lang="en-US" sz="1500" dirty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endParaRPr lang="en-US" sz="15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0" name="组合 187">
            <a:extLst>
              <a:ext uri="{FF2B5EF4-FFF2-40B4-BE49-F238E27FC236}">
                <a16:creationId xmlns="" xmlns:a16="http://schemas.microsoft.com/office/drawing/2014/main" id="{11CD2DF6-C5D5-4D85-9CBE-29069E367B77}"/>
              </a:ext>
            </a:extLst>
          </p:cNvPr>
          <p:cNvGrpSpPr/>
          <p:nvPr/>
        </p:nvGrpSpPr>
        <p:grpSpPr>
          <a:xfrm>
            <a:off x="6417317" y="1450407"/>
            <a:ext cx="2331147" cy="4179204"/>
            <a:chOff x="6475415" y="1772816"/>
            <a:chExt cx="2331147" cy="3814703"/>
          </a:xfrm>
        </p:grpSpPr>
        <p:sp>
          <p:nvSpPr>
            <p:cNvPr id="31" name="Rectangle 12">
              <a:extLst>
                <a:ext uri="{FF2B5EF4-FFF2-40B4-BE49-F238E27FC236}">
                  <a16:creationId xmlns="" xmlns:a16="http://schemas.microsoft.com/office/drawing/2014/main" id="{516FC5CA-0919-4CEB-BBD8-F224E0E03936}"/>
                </a:ext>
              </a:extLst>
            </p:cNvPr>
            <p:cNvSpPr/>
            <p:nvPr/>
          </p:nvSpPr>
          <p:spPr bwMode="auto">
            <a:xfrm>
              <a:off x="6475415" y="1772816"/>
              <a:ext cx="2331147" cy="3814703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32" name="同侧圆角矩形 77">
              <a:extLst>
                <a:ext uri="{FF2B5EF4-FFF2-40B4-BE49-F238E27FC236}">
                  <a16:creationId xmlns="" xmlns:a16="http://schemas.microsoft.com/office/drawing/2014/main" id="{30F97882-88EB-4AEF-BD7C-04C4096D8050}"/>
                </a:ext>
              </a:extLst>
            </p:cNvPr>
            <p:cNvSpPr/>
            <p:nvPr/>
          </p:nvSpPr>
          <p:spPr>
            <a:xfrm>
              <a:off x="6518242" y="3083710"/>
              <a:ext cx="2259475" cy="421802"/>
            </a:xfrm>
            <a:prstGeom prst="round2SameRect">
              <a:avLst/>
            </a:prstGeom>
            <a:solidFill>
              <a:schemeClr val="accent4"/>
            </a:solidFill>
            <a:ln w="28575"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Rectangle 18">
              <a:extLst>
                <a:ext uri="{FF2B5EF4-FFF2-40B4-BE49-F238E27FC236}">
                  <a16:creationId xmlns="" xmlns:a16="http://schemas.microsoft.com/office/drawing/2014/main" id="{7E3FFCCA-BE70-4B84-BD15-BBEFDD654B4D}"/>
                </a:ext>
              </a:extLst>
            </p:cNvPr>
            <p:cNvSpPr/>
            <p:nvPr/>
          </p:nvSpPr>
          <p:spPr>
            <a:xfrm>
              <a:off x="6489148" y="2810829"/>
              <a:ext cx="2317413" cy="653160"/>
            </a:xfrm>
            <a:prstGeom prst="rect">
              <a:avLst/>
            </a:prstGeom>
          </p:spPr>
          <p:txBody>
            <a:bodyPr wrap="square" lIns="68568" tIns="34285" rIns="68568" bIns="34285" anchor="b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663">
                <a:defRPr/>
              </a:pPr>
              <a:r>
                <a:rPr lang="en-US" altLang="zh-TW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C</a:t>
              </a:r>
            </a:p>
            <a:p>
              <a:pPr algn="ctr" defTabSz="685663">
                <a:defRPr/>
              </a:pPr>
              <a:r>
                <a:rPr lang="en-US" altLang="zh-TW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C.</a:t>
              </a:r>
              <a:r>
                <a:rPr lang="zh-TW" altLang="en-US" sz="2100" kern="0" spc="-53" dirty="0" smtClean="0">
                  <a:solidFill>
                    <a:schemeClr val="bg1">
                      <a:alpha val="99000"/>
                    </a:schemeClr>
                  </a:solidFill>
                  <a:ea typeface="Segoe UI" pitchFamily="34" charset="0"/>
                  <a:cs typeface="Segoe UI" pitchFamily="34" charset="0"/>
                </a:rPr>
                <a:t>發展與培養計劃</a:t>
              </a:r>
              <a:endParaRPr lang="en-US" sz="2100" kern="0" spc="-53" dirty="0">
                <a:solidFill>
                  <a:schemeClr val="bg1">
                    <a:alpha val="99000"/>
                  </a:schemeClr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4" name="Freeform 35">
              <a:extLst>
                <a:ext uri="{FF2B5EF4-FFF2-40B4-BE49-F238E27FC236}">
                  <a16:creationId xmlns="" xmlns:a16="http://schemas.microsoft.com/office/drawing/2014/main" id="{2B0EA818-83BD-4F13-A6F7-A06043E77446}"/>
                </a:ext>
              </a:extLst>
            </p:cNvPr>
            <p:cNvSpPr>
              <a:spLocks/>
            </p:cNvSpPr>
            <p:nvPr/>
          </p:nvSpPr>
          <p:spPr bwMode="black">
            <a:xfrm>
              <a:off x="7084139" y="1894507"/>
              <a:ext cx="1163657" cy="1099968"/>
            </a:xfrm>
            <a:custGeom>
              <a:avLst/>
              <a:gdLst>
                <a:gd name="T0" fmla="*/ 120 w 191"/>
                <a:gd name="T1" fmla="*/ 32 h 197"/>
                <a:gd name="T2" fmla="*/ 83 w 191"/>
                <a:gd name="T3" fmla="*/ 3 h 197"/>
                <a:gd name="T4" fmla="*/ 47 w 191"/>
                <a:gd name="T5" fmla="*/ 5 h 197"/>
                <a:gd name="T6" fmla="*/ 44 w 191"/>
                <a:gd name="T7" fmla="*/ 27 h 197"/>
                <a:gd name="T8" fmla="*/ 40 w 191"/>
                <a:gd name="T9" fmla="*/ 29 h 197"/>
                <a:gd name="T10" fmla="*/ 40 w 191"/>
                <a:gd name="T11" fmla="*/ 33 h 197"/>
                <a:gd name="T12" fmla="*/ 45 w 191"/>
                <a:gd name="T13" fmla="*/ 40 h 197"/>
                <a:gd name="T14" fmla="*/ 88 w 191"/>
                <a:gd name="T15" fmla="*/ 44 h 197"/>
                <a:gd name="T16" fmla="*/ 118 w 191"/>
                <a:gd name="T17" fmla="*/ 113 h 197"/>
                <a:gd name="T18" fmla="*/ 144 w 191"/>
                <a:gd name="T19" fmla="*/ 129 h 197"/>
                <a:gd name="T20" fmla="*/ 112 w 191"/>
                <a:gd name="T21" fmla="*/ 109 h 197"/>
                <a:gd name="T22" fmla="*/ 65 w 191"/>
                <a:gd name="T23" fmla="*/ 115 h 197"/>
                <a:gd name="T24" fmla="*/ 0 w 191"/>
                <a:gd name="T25" fmla="*/ 116 h 197"/>
                <a:gd name="T26" fmla="*/ 26 w 191"/>
                <a:gd name="T27" fmla="*/ 174 h 197"/>
                <a:gd name="T28" fmla="*/ 61 w 191"/>
                <a:gd name="T29" fmla="*/ 136 h 197"/>
                <a:gd name="T30" fmla="*/ 57 w 191"/>
                <a:gd name="T31" fmla="*/ 148 h 197"/>
                <a:gd name="T32" fmla="*/ 126 w 191"/>
                <a:gd name="T33" fmla="*/ 140 h 197"/>
                <a:gd name="T34" fmla="*/ 55 w 191"/>
                <a:gd name="T35" fmla="*/ 153 h 197"/>
                <a:gd name="T36" fmla="*/ 30 w 191"/>
                <a:gd name="T37" fmla="*/ 180 h 197"/>
                <a:gd name="T38" fmla="*/ 32 w 191"/>
                <a:gd name="T39" fmla="*/ 182 h 197"/>
                <a:gd name="T40" fmla="*/ 180 w 191"/>
                <a:gd name="T41" fmla="*/ 159 h 197"/>
                <a:gd name="T42" fmla="*/ 185 w 191"/>
                <a:gd name="T43" fmla="*/ 129 h 197"/>
                <a:gd name="T44" fmla="*/ 120 w 191"/>
                <a:gd name="T45" fmla="*/ 3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1" h="197">
                  <a:moveTo>
                    <a:pt x="120" y="32"/>
                  </a:moveTo>
                  <a:cubicBezTo>
                    <a:pt x="112" y="23"/>
                    <a:pt x="99" y="9"/>
                    <a:pt x="83" y="3"/>
                  </a:cubicBezTo>
                  <a:cubicBezTo>
                    <a:pt x="72" y="0"/>
                    <a:pt x="47" y="5"/>
                    <a:pt x="47" y="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0" y="33"/>
                    <a:pt x="40" y="37"/>
                    <a:pt x="45" y="40"/>
                  </a:cubicBezTo>
                  <a:cubicBezTo>
                    <a:pt x="50" y="42"/>
                    <a:pt x="73" y="53"/>
                    <a:pt x="88" y="44"/>
                  </a:cubicBezTo>
                  <a:cubicBezTo>
                    <a:pt x="118" y="60"/>
                    <a:pt x="105" y="91"/>
                    <a:pt x="118" y="113"/>
                  </a:cubicBezTo>
                  <a:cubicBezTo>
                    <a:pt x="123" y="120"/>
                    <a:pt x="131" y="127"/>
                    <a:pt x="144" y="129"/>
                  </a:cubicBezTo>
                  <a:cubicBezTo>
                    <a:pt x="144" y="129"/>
                    <a:pt x="115" y="131"/>
                    <a:pt x="112" y="109"/>
                  </a:cubicBezTo>
                  <a:cubicBezTo>
                    <a:pt x="101" y="104"/>
                    <a:pt x="82" y="99"/>
                    <a:pt x="65" y="115"/>
                  </a:cubicBezTo>
                  <a:cubicBezTo>
                    <a:pt x="51" y="100"/>
                    <a:pt x="14" y="100"/>
                    <a:pt x="0" y="116"/>
                  </a:cubicBezTo>
                  <a:cubicBezTo>
                    <a:pt x="6" y="141"/>
                    <a:pt x="18" y="163"/>
                    <a:pt x="26" y="174"/>
                  </a:cubicBezTo>
                  <a:cubicBezTo>
                    <a:pt x="52" y="156"/>
                    <a:pt x="61" y="136"/>
                    <a:pt x="61" y="136"/>
                  </a:cubicBezTo>
                  <a:cubicBezTo>
                    <a:pt x="60" y="140"/>
                    <a:pt x="59" y="144"/>
                    <a:pt x="57" y="148"/>
                  </a:cubicBezTo>
                  <a:cubicBezTo>
                    <a:pt x="103" y="167"/>
                    <a:pt x="126" y="140"/>
                    <a:pt x="126" y="140"/>
                  </a:cubicBezTo>
                  <a:cubicBezTo>
                    <a:pt x="107" y="171"/>
                    <a:pt x="63" y="157"/>
                    <a:pt x="55" y="153"/>
                  </a:cubicBezTo>
                  <a:cubicBezTo>
                    <a:pt x="48" y="166"/>
                    <a:pt x="38" y="175"/>
                    <a:pt x="30" y="180"/>
                  </a:cubicBezTo>
                  <a:cubicBezTo>
                    <a:pt x="32" y="181"/>
                    <a:pt x="32" y="182"/>
                    <a:pt x="32" y="182"/>
                  </a:cubicBezTo>
                  <a:cubicBezTo>
                    <a:pt x="88" y="197"/>
                    <a:pt x="154" y="177"/>
                    <a:pt x="180" y="159"/>
                  </a:cubicBezTo>
                  <a:cubicBezTo>
                    <a:pt x="191" y="151"/>
                    <a:pt x="188" y="138"/>
                    <a:pt x="185" y="129"/>
                  </a:cubicBezTo>
                  <a:cubicBezTo>
                    <a:pt x="172" y="91"/>
                    <a:pt x="134" y="49"/>
                    <a:pt x="120" y="3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1717" tIns="30858" rIns="61717" bIns="30858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85664"/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35" name="Rectangle 42">
              <a:extLst>
                <a:ext uri="{FF2B5EF4-FFF2-40B4-BE49-F238E27FC236}">
                  <a16:creationId xmlns="" xmlns:a16="http://schemas.microsoft.com/office/drawing/2014/main" id="{9C03D7B0-A650-4AFF-A157-B39A8C71967C}"/>
                </a:ext>
              </a:extLst>
            </p:cNvPr>
            <p:cNvSpPr/>
            <p:nvPr/>
          </p:nvSpPr>
          <p:spPr bwMode="auto">
            <a:xfrm>
              <a:off x="6601310" y="3709595"/>
              <a:ext cx="2006375" cy="1615150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51432" tIns="25716" rIns="51432" bIns="25716" numCol="1" rtlCol="0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專業培養計劃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軟實力強化</a:t>
              </a:r>
              <a:endParaRPr lang="en-US" altLang="zh-TW" sz="15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96439" indent="-96439" algn="ctr" defTabSz="685664">
                <a:lnSpc>
                  <a:spcPct val="150000"/>
                </a:lnSpc>
                <a:spcAft>
                  <a:spcPts val="450"/>
                </a:spcAft>
                <a:buFont typeface="Arial" pitchFamily="34" charset="0"/>
                <a:buChar char="•"/>
                <a:defRPr/>
              </a:pPr>
              <a:r>
                <a:rPr lang="zh-TW" altLang="en-US" sz="1500" dirty="0" smtClean="0">
                  <a:solidFill>
                    <a:schemeClr val="bg1">
                      <a:lumMod val="50000"/>
                    </a:schemeClr>
                  </a:solidFill>
                </a:rPr>
                <a:t>關懷與互動</a:t>
              </a:r>
              <a:endParaRPr lang="en-US" altLang="zh-CN" sz="15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283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A.</a:t>
            </a:r>
            <a:r>
              <a:rPr lang="zh-TW" altLang="en-US" dirty="0" smtClean="0"/>
              <a:t>盤點職位</a:t>
            </a:r>
            <a:endParaRPr lang="zh-TW" altLang="en-US" dirty="0"/>
          </a:p>
        </p:txBody>
      </p:sp>
      <p:pic>
        <p:nvPicPr>
          <p:cNvPr id="3074" name="Picture 2" descr="相關圖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00" y="116632"/>
            <a:ext cx="1164190" cy="74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621277"/>
              </p:ext>
            </p:extLst>
          </p:nvPr>
        </p:nvGraphicFramePr>
        <p:xfrm>
          <a:off x="395536" y="1124744"/>
          <a:ext cx="8507289" cy="5061866"/>
        </p:xfrm>
        <a:graphic>
          <a:graphicData uri="http://schemas.openxmlformats.org/drawingml/2006/table">
            <a:tbl>
              <a:tblPr/>
              <a:tblGrid>
                <a:gridCol w="894543"/>
                <a:gridCol w="1276041"/>
                <a:gridCol w="3816424"/>
                <a:gridCol w="792088"/>
                <a:gridCol w="1728193"/>
              </a:tblGrid>
              <a:tr h="37242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工作地點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職位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工作內容概述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需求人數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建議畢業科系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26198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中國崑山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QE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1.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產線品質異常分析，確保製程品質及產品品質。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品管文件之撰寫與維護 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3.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建立、維護產品品質履歷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產品分析 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(QE) 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程式的制作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,SIP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的制作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機械工程系</a:t>
                      </a:r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/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工業工程與管理系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9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Oracle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工程師　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1.Oracle ERP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系統維護及問題排除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2.Oracle ERP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系統客製化開發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3.Oracle ERP 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財務模組、製造模組、配銷模組</a:t>
                      </a:r>
                      <a:b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</a:b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4.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流程改善作業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1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資訊工程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34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IE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工程師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負責生產作業程序中人員、物料、設備之效率提升與安全管控，並建立生產線標準產能，以及控制生產計劃。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自動化機械、電機工程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9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AE</a:t>
                      </a:r>
                      <a:r>
                        <a:rPr lang="zh-TW" alt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工程師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1.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自動化設備評估及導入</a:t>
                      </a:r>
                    </a:p>
                    <a:p>
                      <a:pPr algn="l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2.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夾治具設計制作，專用機設計制作 </a:t>
                      </a:r>
                    </a:p>
                    <a:p>
                      <a:pPr algn="l" fontAlgn="ctr"/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3.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制程設備優化，相關文件建立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2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標楷體"/>
                        </a:rPr>
                        <a:t>工業工程、統計、企業管理</a:t>
                      </a:r>
                    </a:p>
                  </a:txBody>
                  <a:tcPr marL="6126" marR="6126" marT="612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608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B.</a:t>
            </a:r>
            <a:r>
              <a:rPr lang="zh-TW" altLang="en-US" dirty="0" smtClean="0"/>
              <a:t>薪資待遇</a:t>
            </a:r>
            <a:endParaRPr lang="zh-TW" altLang="en-US" dirty="0"/>
          </a:p>
        </p:txBody>
      </p:sp>
      <p:sp>
        <p:nvSpPr>
          <p:cNvPr id="4" name="îṣļîḑé-右箭头 148">
            <a:extLst>
              <a:ext uri="{FF2B5EF4-FFF2-40B4-BE49-F238E27FC236}">
                <a16:creationId xmlns="" xmlns:a16="http://schemas.microsoft.com/office/drawing/2014/main" id="{298B8AC9-58F0-42EE-B6D4-8B773047A612}"/>
              </a:ext>
            </a:extLst>
          </p:cNvPr>
          <p:cNvSpPr/>
          <p:nvPr/>
        </p:nvSpPr>
        <p:spPr>
          <a:xfrm>
            <a:off x="457494" y="2580027"/>
            <a:ext cx="8102557" cy="638748"/>
          </a:xfrm>
          <a:prstGeom prst="rightArrow">
            <a:avLst>
              <a:gd name="adj1" fmla="val 59701"/>
              <a:gd name="adj2" fmla="val 50000"/>
            </a:avLst>
          </a:prstGeom>
          <a:solidFill>
            <a:schemeClr val="tx1">
              <a:lumMod val="65000"/>
              <a:lumOff val="35000"/>
            </a:schemeClr>
          </a:solidFill>
        </p:spPr>
        <p:txBody>
          <a:bodyPr anchor="ctr"/>
          <a:lstStyle/>
          <a:p>
            <a:pPr algn="ctr"/>
            <a:endParaRPr dirty="0"/>
          </a:p>
        </p:txBody>
      </p:sp>
      <p:grpSp>
        <p:nvGrpSpPr>
          <p:cNvPr id="5" name="组合 3">
            <a:extLst>
              <a:ext uri="{FF2B5EF4-FFF2-40B4-BE49-F238E27FC236}">
                <a16:creationId xmlns="" xmlns:a16="http://schemas.microsoft.com/office/drawing/2014/main" id="{124427E8-CF67-4F1A-8F6C-53A4CE78221D}"/>
              </a:ext>
            </a:extLst>
          </p:cNvPr>
          <p:cNvGrpSpPr/>
          <p:nvPr/>
        </p:nvGrpSpPr>
        <p:grpSpPr>
          <a:xfrm>
            <a:off x="899592" y="1235734"/>
            <a:ext cx="2232248" cy="2189782"/>
            <a:chOff x="759330" y="1528035"/>
            <a:chExt cx="2976330" cy="2919709"/>
          </a:xfrm>
        </p:grpSpPr>
        <p:grpSp>
          <p:nvGrpSpPr>
            <p:cNvPr id="6" name="组合 4">
              <a:extLst>
                <a:ext uri="{FF2B5EF4-FFF2-40B4-BE49-F238E27FC236}">
                  <a16:creationId xmlns="" xmlns:a16="http://schemas.microsoft.com/office/drawing/2014/main" id="{6B7A6F5F-F28B-4D37-B449-4E3110EE37BA}"/>
                </a:ext>
              </a:extLst>
            </p:cNvPr>
            <p:cNvGrpSpPr/>
            <p:nvPr/>
          </p:nvGrpSpPr>
          <p:grpSpPr>
            <a:xfrm>
              <a:off x="1370121" y="3140968"/>
              <a:ext cx="1664051" cy="1188133"/>
              <a:chOff x="1406466" y="2090057"/>
              <a:chExt cx="3243260" cy="2315688"/>
            </a:xfrm>
          </p:grpSpPr>
          <p:sp>
            <p:nvSpPr>
              <p:cNvPr id="16" name="îṣļîḑé-Isosceles Triangle 64">
                <a:extLst>
                  <a:ext uri="{FF2B5EF4-FFF2-40B4-BE49-F238E27FC236}">
                    <a16:creationId xmlns="" xmlns:a16="http://schemas.microsoft.com/office/drawing/2014/main" id="{EE59E840-0C0A-47CB-9620-F74FAE8CB303}"/>
                  </a:ext>
                </a:extLst>
              </p:cNvPr>
              <p:cNvSpPr/>
              <p:nvPr/>
            </p:nvSpPr>
            <p:spPr>
              <a:xfrm>
                <a:off x="3825466" y="2090057"/>
                <a:ext cx="824260" cy="701725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7" name="îṣļîḑé-Isosceles Triangle 65">
                <a:extLst>
                  <a:ext uri="{FF2B5EF4-FFF2-40B4-BE49-F238E27FC236}">
                    <a16:creationId xmlns="" xmlns:a16="http://schemas.microsoft.com/office/drawing/2014/main" id="{8E01F7F6-5AE6-4261-A409-F34B9168E240}"/>
                  </a:ext>
                </a:extLst>
              </p:cNvPr>
              <p:cNvSpPr/>
              <p:nvPr/>
            </p:nvSpPr>
            <p:spPr>
              <a:xfrm flipV="1">
                <a:off x="1406466" y="3752602"/>
                <a:ext cx="757646" cy="653143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8" name="îṣļîḑé-Parallelogram 66">
                <a:extLst>
                  <a:ext uri="{FF2B5EF4-FFF2-40B4-BE49-F238E27FC236}">
                    <a16:creationId xmlns="" xmlns:a16="http://schemas.microsoft.com/office/drawing/2014/main" id="{1418BA39-EAD9-4DA1-AE99-86A52A445B15}"/>
                  </a:ext>
                </a:extLst>
              </p:cNvPr>
              <p:cNvSpPr/>
              <p:nvPr/>
            </p:nvSpPr>
            <p:spPr>
              <a:xfrm>
                <a:off x="1781299" y="2090057"/>
                <a:ext cx="2458192" cy="2315688"/>
              </a:xfrm>
              <a:prstGeom prst="parallelogram">
                <a:avLst>
                  <a:gd name="adj" fmla="val 58009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7" name="组合 5">
              <a:extLst>
                <a:ext uri="{FF2B5EF4-FFF2-40B4-BE49-F238E27FC236}">
                  <a16:creationId xmlns="" xmlns:a16="http://schemas.microsoft.com/office/drawing/2014/main" id="{257754C0-1195-405D-A2DB-3F303BCC3B40}"/>
                </a:ext>
              </a:extLst>
            </p:cNvPr>
            <p:cNvGrpSpPr/>
            <p:nvPr/>
          </p:nvGrpSpPr>
          <p:grpSpPr>
            <a:xfrm>
              <a:off x="1719118" y="4127749"/>
              <a:ext cx="319995" cy="319995"/>
              <a:chOff x="794855" y="1920635"/>
              <a:chExt cx="630630" cy="630630"/>
            </a:xfrm>
          </p:grpSpPr>
          <p:sp>
            <p:nvSpPr>
              <p:cNvPr id="14" name="îṣļîḑé-Oval 62">
                <a:extLst>
                  <a:ext uri="{FF2B5EF4-FFF2-40B4-BE49-F238E27FC236}">
                    <a16:creationId xmlns="" xmlns:a16="http://schemas.microsoft.com/office/drawing/2014/main" id="{DFFF61A9-A0ED-423F-9AB2-7996B4B20B77}"/>
                  </a:ext>
                </a:extLst>
              </p:cNvPr>
              <p:cNvSpPr/>
              <p:nvPr/>
            </p:nvSpPr>
            <p:spPr>
              <a:xfrm>
                <a:off x="794855" y="1920635"/>
                <a:ext cx="630630" cy="630630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5" name="îṣļîḑé-Freeform 14">
                <a:extLst>
                  <a:ext uri="{FF2B5EF4-FFF2-40B4-BE49-F238E27FC236}">
                    <a16:creationId xmlns="" xmlns:a16="http://schemas.microsoft.com/office/drawing/2014/main" id="{342FA35E-5DA3-40AD-80C3-A0181C5DE2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015" y="2066044"/>
                <a:ext cx="356310" cy="339812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8" name="组合 6">
              <a:extLst>
                <a:ext uri="{FF2B5EF4-FFF2-40B4-BE49-F238E27FC236}">
                  <a16:creationId xmlns="" xmlns:a16="http://schemas.microsoft.com/office/drawing/2014/main" id="{B6273931-F798-4E8E-A51D-7F3B9B87BDAC}"/>
                </a:ext>
              </a:extLst>
            </p:cNvPr>
            <p:cNvGrpSpPr/>
            <p:nvPr/>
          </p:nvGrpSpPr>
          <p:grpSpPr>
            <a:xfrm>
              <a:off x="759330" y="1528035"/>
              <a:ext cx="2976330" cy="1756942"/>
              <a:chOff x="759330" y="1528035"/>
              <a:chExt cx="2976330" cy="1756942"/>
            </a:xfrm>
          </p:grpSpPr>
          <p:grpSp>
            <p:nvGrpSpPr>
              <p:cNvPr id="9" name="组合 7">
                <a:extLst>
                  <a:ext uri="{FF2B5EF4-FFF2-40B4-BE49-F238E27FC236}">
                    <a16:creationId xmlns="" xmlns:a16="http://schemas.microsoft.com/office/drawing/2014/main" id="{98C0698D-CB38-49D3-A8C8-907A5D1EAEC1}"/>
                  </a:ext>
                </a:extLst>
              </p:cNvPr>
              <p:cNvGrpSpPr/>
              <p:nvPr/>
            </p:nvGrpSpPr>
            <p:grpSpPr>
              <a:xfrm>
                <a:off x="2333060" y="2964983"/>
                <a:ext cx="319994" cy="319994"/>
                <a:chOff x="794855" y="1920635"/>
                <a:chExt cx="630630" cy="630630"/>
              </a:xfrm>
            </p:grpSpPr>
            <p:sp>
              <p:nvSpPr>
                <p:cNvPr id="12" name="îṣļîḑé-Oval 55">
                  <a:extLst>
                    <a:ext uri="{FF2B5EF4-FFF2-40B4-BE49-F238E27FC236}">
                      <a16:creationId xmlns="" xmlns:a16="http://schemas.microsoft.com/office/drawing/2014/main" id="{D595379B-40EF-4210-B5ED-31843F5ED3E5}"/>
                    </a:ext>
                  </a:extLst>
                </p:cNvPr>
                <p:cNvSpPr/>
                <p:nvPr/>
              </p:nvSpPr>
              <p:spPr>
                <a:xfrm>
                  <a:off x="794855" y="1920635"/>
                  <a:ext cx="630630" cy="630630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  <p:sp>
              <p:nvSpPr>
                <p:cNvPr id="13" name="îṣļîḑé-Freeform 14">
                  <a:extLst>
                    <a:ext uri="{FF2B5EF4-FFF2-40B4-BE49-F238E27FC236}">
                      <a16:creationId xmlns="" xmlns:a16="http://schemas.microsoft.com/office/drawing/2014/main" id="{EE058875-5F2C-4139-A8F7-E9A0695F5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015" y="2066044"/>
                  <a:ext cx="356310" cy="339812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</p:grpSp>
          <p:sp>
            <p:nvSpPr>
              <p:cNvPr id="10" name="îṣļîḑé-TextBox 31">
                <a:extLst>
                  <a:ext uri="{FF2B5EF4-FFF2-40B4-BE49-F238E27FC236}">
                    <a16:creationId xmlns="" xmlns:a16="http://schemas.microsoft.com/office/drawing/2014/main" id="{0CF634CF-D4AC-4421-B63F-7411580353E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59330" y="1528035"/>
                <a:ext cx="2976330" cy="982325"/>
              </a:xfrm>
              <a:prstGeom prst="rect">
                <a:avLst/>
              </a:prstGeom>
              <a:solidFill>
                <a:srgbClr val="FFFFFF"/>
              </a:solidFill>
              <a:ln w="31750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  <p:txBody>
              <a:bodyPr wrap="none" lIns="90000" anchor="ctr">
                <a:normAutofit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TW" altLang="en-US" sz="2000" b="1" dirty="0" smtClean="0">
                    <a:solidFill>
                      <a:schemeClr val="accent1"/>
                    </a:solidFill>
                  </a:rPr>
                  <a:t>薪資</a:t>
                </a:r>
                <a:endParaRPr lang="zh-CN" altLang="en-US" sz="2000" b="1" dirty="0">
                  <a:solidFill>
                    <a:schemeClr val="accent1"/>
                  </a:solidFill>
                </a:endParaRPr>
              </a:p>
            </p:txBody>
          </p:sp>
          <p:cxnSp>
            <p:nvCxnSpPr>
              <p:cNvPr id="11" name="îṣļîḑé-Straight Connector 52">
                <a:extLst>
                  <a:ext uri="{FF2B5EF4-FFF2-40B4-BE49-F238E27FC236}">
                    <a16:creationId xmlns="" xmlns:a16="http://schemas.microsoft.com/office/drawing/2014/main" id="{2B717F47-0B30-4B6D-8ED6-053A690AA50F}"/>
                  </a:ext>
                </a:extLst>
              </p:cNvPr>
              <p:cNvCxnSpPr>
                <a:cxnSpLocks/>
                <a:stCxn id="12" idx="0"/>
              </p:cNvCxnSpPr>
              <p:nvPr/>
            </p:nvCxnSpPr>
            <p:spPr>
              <a:xfrm flipV="1">
                <a:off x="2493057" y="2629002"/>
                <a:ext cx="0" cy="335981"/>
              </a:xfrm>
              <a:prstGeom prst="line">
                <a:avLst/>
              </a:prstGeom>
              <a:ln w="3175" cap="rnd">
                <a:solidFill>
                  <a:schemeClr val="bg1">
                    <a:lumMod val="8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组合 19">
            <a:extLst>
              <a:ext uri="{FF2B5EF4-FFF2-40B4-BE49-F238E27FC236}">
                <a16:creationId xmlns="" xmlns:a16="http://schemas.microsoft.com/office/drawing/2014/main" id="{CAAE6ACB-6961-4D2A-91C8-78DEB797F323}"/>
              </a:ext>
            </a:extLst>
          </p:cNvPr>
          <p:cNvGrpSpPr/>
          <p:nvPr/>
        </p:nvGrpSpPr>
        <p:grpSpPr>
          <a:xfrm>
            <a:off x="3491822" y="1235242"/>
            <a:ext cx="2304256" cy="2190273"/>
            <a:chOff x="4023552" y="1527380"/>
            <a:chExt cx="3072339" cy="2920364"/>
          </a:xfrm>
        </p:grpSpPr>
        <p:grpSp>
          <p:nvGrpSpPr>
            <p:cNvPr id="20" name="组合 20">
              <a:extLst>
                <a:ext uri="{FF2B5EF4-FFF2-40B4-BE49-F238E27FC236}">
                  <a16:creationId xmlns="" xmlns:a16="http://schemas.microsoft.com/office/drawing/2014/main" id="{3D9FB943-103D-4BCB-9442-26902E1121DA}"/>
                </a:ext>
              </a:extLst>
            </p:cNvPr>
            <p:cNvGrpSpPr/>
            <p:nvPr/>
          </p:nvGrpSpPr>
          <p:grpSpPr>
            <a:xfrm>
              <a:off x="4418124" y="3140968"/>
              <a:ext cx="1664051" cy="1188133"/>
              <a:chOff x="1406466" y="2090057"/>
              <a:chExt cx="3243260" cy="2315688"/>
            </a:xfrm>
          </p:grpSpPr>
          <p:sp>
            <p:nvSpPr>
              <p:cNvPr id="30" name="îṣļîḑé-Isosceles Triangle 44">
                <a:extLst>
                  <a:ext uri="{FF2B5EF4-FFF2-40B4-BE49-F238E27FC236}">
                    <a16:creationId xmlns="" xmlns:a16="http://schemas.microsoft.com/office/drawing/2014/main" id="{FAF858B1-12F9-49D1-844F-7D5D4BE79FCD}"/>
                  </a:ext>
                </a:extLst>
              </p:cNvPr>
              <p:cNvSpPr/>
              <p:nvPr/>
            </p:nvSpPr>
            <p:spPr>
              <a:xfrm>
                <a:off x="3825466" y="2090057"/>
                <a:ext cx="824260" cy="701725"/>
              </a:xfrm>
              <a:prstGeom prst="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1" name="îṣļîḑé-Isosceles Triangle 45">
                <a:extLst>
                  <a:ext uri="{FF2B5EF4-FFF2-40B4-BE49-F238E27FC236}">
                    <a16:creationId xmlns="" xmlns:a16="http://schemas.microsoft.com/office/drawing/2014/main" id="{D710CB8F-1F8F-4D7D-8EC2-5D8B4EF5AE59}"/>
                  </a:ext>
                </a:extLst>
              </p:cNvPr>
              <p:cNvSpPr/>
              <p:nvPr/>
            </p:nvSpPr>
            <p:spPr>
              <a:xfrm flipV="1">
                <a:off x="1406466" y="3752602"/>
                <a:ext cx="757646" cy="653143"/>
              </a:xfrm>
              <a:prstGeom prst="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2" name="îṣļîḑé-Parallelogram 46">
                <a:extLst>
                  <a:ext uri="{FF2B5EF4-FFF2-40B4-BE49-F238E27FC236}">
                    <a16:creationId xmlns="" xmlns:a16="http://schemas.microsoft.com/office/drawing/2014/main" id="{23E117FD-E13D-4D7A-B7AA-90DF60B9F850}"/>
                  </a:ext>
                </a:extLst>
              </p:cNvPr>
              <p:cNvSpPr/>
              <p:nvPr/>
            </p:nvSpPr>
            <p:spPr>
              <a:xfrm>
                <a:off x="1781299" y="2090057"/>
                <a:ext cx="2458193" cy="2315688"/>
              </a:xfrm>
              <a:prstGeom prst="parallelogram">
                <a:avLst>
                  <a:gd name="adj" fmla="val 58009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21" name="组合 21">
              <a:extLst>
                <a:ext uri="{FF2B5EF4-FFF2-40B4-BE49-F238E27FC236}">
                  <a16:creationId xmlns="" xmlns:a16="http://schemas.microsoft.com/office/drawing/2014/main" id="{1A267838-E0C0-4BB4-A627-04743B17A8F2}"/>
                </a:ext>
              </a:extLst>
            </p:cNvPr>
            <p:cNvGrpSpPr/>
            <p:nvPr/>
          </p:nvGrpSpPr>
          <p:grpSpPr>
            <a:xfrm>
              <a:off x="4775513" y="4127749"/>
              <a:ext cx="319995" cy="319995"/>
              <a:chOff x="794855" y="1920635"/>
              <a:chExt cx="630630" cy="630630"/>
            </a:xfrm>
          </p:grpSpPr>
          <p:sp>
            <p:nvSpPr>
              <p:cNvPr id="28" name="îṣļîḑé-Oval 42">
                <a:extLst>
                  <a:ext uri="{FF2B5EF4-FFF2-40B4-BE49-F238E27FC236}">
                    <a16:creationId xmlns="" xmlns:a16="http://schemas.microsoft.com/office/drawing/2014/main" id="{6E0D81B8-7EEB-4554-904F-876CA31540C4}"/>
                  </a:ext>
                </a:extLst>
              </p:cNvPr>
              <p:cNvSpPr/>
              <p:nvPr/>
            </p:nvSpPr>
            <p:spPr>
              <a:xfrm>
                <a:off x="794855" y="1920635"/>
                <a:ext cx="630630" cy="630630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29" name="îṣļîḑé-Freeform 14">
                <a:extLst>
                  <a:ext uri="{FF2B5EF4-FFF2-40B4-BE49-F238E27FC236}">
                    <a16:creationId xmlns="" xmlns:a16="http://schemas.microsoft.com/office/drawing/2014/main" id="{2560DB81-9919-4BF1-A160-D07A5E778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015" y="2066044"/>
                <a:ext cx="356310" cy="339812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22" name="组合 22">
              <a:extLst>
                <a:ext uri="{FF2B5EF4-FFF2-40B4-BE49-F238E27FC236}">
                  <a16:creationId xmlns="" xmlns:a16="http://schemas.microsoft.com/office/drawing/2014/main" id="{32CE8EF1-71D5-4C47-BB6C-FC1295B2AEA3}"/>
                </a:ext>
              </a:extLst>
            </p:cNvPr>
            <p:cNvGrpSpPr/>
            <p:nvPr/>
          </p:nvGrpSpPr>
          <p:grpSpPr>
            <a:xfrm>
              <a:off x="4023552" y="1527380"/>
              <a:ext cx="3072339" cy="1757597"/>
              <a:chOff x="967157" y="1527380"/>
              <a:chExt cx="3072339" cy="1757597"/>
            </a:xfrm>
          </p:grpSpPr>
          <p:grpSp>
            <p:nvGrpSpPr>
              <p:cNvPr id="23" name="组合 23">
                <a:extLst>
                  <a:ext uri="{FF2B5EF4-FFF2-40B4-BE49-F238E27FC236}">
                    <a16:creationId xmlns="" xmlns:a16="http://schemas.microsoft.com/office/drawing/2014/main" id="{4C9563C3-1982-471E-BCE7-E5900DB79A7D}"/>
                  </a:ext>
                </a:extLst>
              </p:cNvPr>
              <p:cNvGrpSpPr/>
              <p:nvPr/>
            </p:nvGrpSpPr>
            <p:grpSpPr>
              <a:xfrm>
                <a:off x="2333060" y="2964983"/>
                <a:ext cx="319994" cy="319994"/>
                <a:chOff x="794855" y="1920635"/>
                <a:chExt cx="630630" cy="630630"/>
              </a:xfrm>
            </p:grpSpPr>
            <p:sp>
              <p:nvSpPr>
                <p:cNvPr id="26" name="îṣļîḑé-Oval 35">
                  <a:extLst>
                    <a:ext uri="{FF2B5EF4-FFF2-40B4-BE49-F238E27FC236}">
                      <a16:creationId xmlns="" xmlns:a16="http://schemas.microsoft.com/office/drawing/2014/main" id="{6C754B1A-7645-4B6A-A545-00C7BFBE8808}"/>
                    </a:ext>
                  </a:extLst>
                </p:cNvPr>
                <p:cNvSpPr/>
                <p:nvPr/>
              </p:nvSpPr>
              <p:spPr>
                <a:xfrm>
                  <a:off x="794855" y="1920635"/>
                  <a:ext cx="630630" cy="630630"/>
                </a:xfrm>
                <a:prstGeom prst="ellipse">
                  <a:avLst/>
                </a:prstGeom>
                <a:solidFill>
                  <a:schemeClr val="accent3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  <p:sp>
              <p:nvSpPr>
                <p:cNvPr id="27" name="îṣļîḑé-Freeform 14">
                  <a:extLst>
                    <a:ext uri="{FF2B5EF4-FFF2-40B4-BE49-F238E27FC236}">
                      <a16:creationId xmlns="" xmlns:a16="http://schemas.microsoft.com/office/drawing/2014/main" id="{E941277F-1925-462E-B813-E65EC7158D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015" y="2066044"/>
                  <a:ext cx="356310" cy="339812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</p:grpSp>
          <p:sp>
            <p:nvSpPr>
              <p:cNvPr id="24" name="îṣļîḑé-TextBox 31">
                <a:extLst>
                  <a:ext uri="{FF2B5EF4-FFF2-40B4-BE49-F238E27FC236}">
                    <a16:creationId xmlns="" xmlns:a16="http://schemas.microsoft.com/office/drawing/2014/main" id="{9DEB6E86-D8C4-4A86-B009-74E3225A5BE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67157" y="1527380"/>
                <a:ext cx="3072339" cy="963004"/>
              </a:xfrm>
              <a:prstGeom prst="rect">
                <a:avLst/>
              </a:prstGeom>
              <a:noFill/>
              <a:ln w="31750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anchor="ctr">
                <a:normAutofit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TW" altLang="en-US" sz="2000" b="1" dirty="0" smtClean="0">
                    <a:solidFill>
                      <a:schemeClr val="accent3"/>
                    </a:solidFill>
                  </a:rPr>
                  <a:t>福利</a:t>
                </a:r>
                <a:endParaRPr lang="zh-CN" altLang="en-US" sz="2000" b="1" dirty="0">
                  <a:solidFill>
                    <a:schemeClr val="accent3"/>
                  </a:solidFill>
                </a:endParaRPr>
              </a:p>
            </p:txBody>
          </p:sp>
          <p:cxnSp>
            <p:nvCxnSpPr>
              <p:cNvPr id="25" name="îṣļîḑé-Straight Connector 32">
                <a:extLst>
                  <a:ext uri="{FF2B5EF4-FFF2-40B4-BE49-F238E27FC236}">
                    <a16:creationId xmlns="" xmlns:a16="http://schemas.microsoft.com/office/drawing/2014/main" id="{5E90E284-A990-4830-99D8-DC54EE887E9A}"/>
                  </a:ext>
                </a:extLst>
              </p:cNvPr>
              <p:cNvCxnSpPr>
                <a:cxnSpLocks/>
                <a:stCxn id="26" idx="0"/>
              </p:cNvCxnSpPr>
              <p:nvPr/>
            </p:nvCxnSpPr>
            <p:spPr>
              <a:xfrm flipV="1">
                <a:off x="2493057" y="2629004"/>
                <a:ext cx="20540" cy="335979"/>
              </a:xfrm>
              <a:prstGeom prst="line">
                <a:avLst/>
              </a:prstGeom>
              <a:ln w="3175" cap="rnd">
                <a:solidFill>
                  <a:schemeClr val="bg1">
                    <a:lumMod val="8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组合 36">
            <a:extLst>
              <a:ext uri="{FF2B5EF4-FFF2-40B4-BE49-F238E27FC236}">
                <a16:creationId xmlns="" xmlns:a16="http://schemas.microsoft.com/office/drawing/2014/main" id="{BC50990E-BD94-4530-88FA-14E96924D380}"/>
              </a:ext>
            </a:extLst>
          </p:cNvPr>
          <p:cNvGrpSpPr/>
          <p:nvPr/>
        </p:nvGrpSpPr>
        <p:grpSpPr>
          <a:xfrm>
            <a:off x="6113344" y="1231758"/>
            <a:ext cx="2232247" cy="2193757"/>
            <a:chOff x="7687794" y="1522735"/>
            <a:chExt cx="2976329" cy="2925009"/>
          </a:xfrm>
        </p:grpSpPr>
        <p:grpSp>
          <p:nvGrpSpPr>
            <p:cNvPr id="34" name="组合 37">
              <a:extLst>
                <a:ext uri="{FF2B5EF4-FFF2-40B4-BE49-F238E27FC236}">
                  <a16:creationId xmlns="" xmlns:a16="http://schemas.microsoft.com/office/drawing/2014/main" id="{1C88EF0B-B9B2-4BEC-80BD-4CE91C7348CE}"/>
                </a:ext>
              </a:extLst>
            </p:cNvPr>
            <p:cNvGrpSpPr/>
            <p:nvPr/>
          </p:nvGrpSpPr>
          <p:grpSpPr>
            <a:xfrm>
              <a:off x="8143423" y="3140968"/>
              <a:ext cx="1664051" cy="1188133"/>
              <a:chOff x="1406466" y="2090057"/>
              <a:chExt cx="3243260" cy="2315688"/>
            </a:xfrm>
          </p:grpSpPr>
          <p:sp>
            <p:nvSpPr>
              <p:cNvPr id="44" name="îṣļîḑé-Isosceles Triangle 24">
                <a:extLst>
                  <a:ext uri="{FF2B5EF4-FFF2-40B4-BE49-F238E27FC236}">
                    <a16:creationId xmlns="" xmlns:a16="http://schemas.microsoft.com/office/drawing/2014/main" id="{00703BF4-85CE-46DF-9EC1-96E10B22CA60}"/>
                  </a:ext>
                </a:extLst>
              </p:cNvPr>
              <p:cNvSpPr/>
              <p:nvPr/>
            </p:nvSpPr>
            <p:spPr>
              <a:xfrm>
                <a:off x="3825466" y="2090057"/>
                <a:ext cx="824260" cy="701725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5" name="îṣļîḑé-Isosceles Triangle 25">
                <a:extLst>
                  <a:ext uri="{FF2B5EF4-FFF2-40B4-BE49-F238E27FC236}">
                    <a16:creationId xmlns="" xmlns:a16="http://schemas.microsoft.com/office/drawing/2014/main" id="{C2AD9964-F699-4088-A879-5353EB5D6D61}"/>
                  </a:ext>
                </a:extLst>
              </p:cNvPr>
              <p:cNvSpPr/>
              <p:nvPr/>
            </p:nvSpPr>
            <p:spPr>
              <a:xfrm flipV="1">
                <a:off x="1406466" y="3752602"/>
                <a:ext cx="757646" cy="653143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6" name="îṣļîḑé-Parallelogram 26">
                <a:extLst>
                  <a:ext uri="{FF2B5EF4-FFF2-40B4-BE49-F238E27FC236}">
                    <a16:creationId xmlns="" xmlns:a16="http://schemas.microsoft.com/office/drawing/2014/main" id="{A2A951B5-5BB6-46C0-845A-BF2E88EB03C7}"/>
                  </a:ext>
                </a:extLst>
              </p:cNvPr>
              <p:cNvSpPr/>
              <p:nvPr/>
            </p:nvSpPr>
            <p:spPr>
              <a:xfrm>
                <a:off x="1781299" y="2090057"/>
                <a:ext cx="2458193" cy="2315688"/>
              </a:xfrm>
              <a:prstGeom prst="parallelogram">
                <a:avLst>
                  <a:gd name="adj" fmla="val 58009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35" name="组合 38">
              <a:extLst>
                <a:ext uri="{FF2B5EF4-FFF2-40B4-BE49-F238E27FC236}">
                  <a16:creationId xmlns="" xmlns:a16="http://schemas.microsoft.com/office/drawing/2014/main" id="{374FB6E8-1A85-4E3F-8F3C-033987E55E49}"/>
                </a:ext>
              </a:extLst>
            </p:cNvPr>
            <p:cNvGrpSpPr/>
            <p:nvPr/>
          </p:nvGrpSpPr>
          <p:grpSpPr>
            <a:xfrm>
              <a:off x="8492420" y="4127749"/>
              <a:ext cx="319995" cy="319995"/>
              <a:chOff x="794855" y="1920635"/>
              <a:chExt cx="630630" cy="630630"/>
            </a:xfrm>
          </p:grpSpPr>
          <p:sp>
            <p:nvSpPr>
              <p:cNvPr id="42" name="îṣļîḑé-Oval 22">
                <a:extLst>
                  <a:ext uri="{FF2B5EF4-FFF2-40B4-BE49-F238E27FC236}">
                    <a16:creationId xmlns="" xmlns:a16="http://schemas.microsoft.com/office/drawing/2014/main" id="{D9683175-DC06-401E-AF8E-D9D3BCC53BEA}"/>
                  </a:ext>
                </a:extLst>
              </p:cNvPr>
              <p:cNvSpPr/>
              <p:nvPr/>
            </p:nvSpPr>
            <p:spPr>
              <a:xfrm>
                <a:off x="794855" y="1920635"/>
                <a:ext cx="630630" cy="630630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3" name="îṣļîḑé-Freeform 14">
                <a:extLst>
                  <a:ext uri="{FF2B5EF4-FFF2-40B4-BE49-F238E27FC236}">
                    <a16:creationId xmlns="" xmlns:a16="http://schemas.microsoft.com/office/drawing/2014/main" id="{6BB9EC19-D7A4-48E8-9CBF-EC90B437E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2015" y="2066044"/>
                <a:ext cx="356310" cy="339812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grpSp>
          <p:nvGrpSpPr>
            <p:cNvPr id="36" name="组合 39">
              <a:extLst>
                <a:ext uri="{FF2B5EF4-FFF2-40B4-BE49-F238E27FC236}">
                  <a16:creationId xmlns="" xmlns:a16="http://schemas.microsoft.com/office/drawing/2014/main" id="{3BE94DF9-4BC6-4150-AB10-1E411E6FAE27}"/>
                </a:ext>
              </a:extLst>
            </p:cNvPr>
            <p:cNvGrpSpPr/>
            <p:nvPr/>
          </p:nvGrpSpPr>
          <p:grpSpPr>
            <a:xfrm>
              <a:off x="7687794" y="1522735"/>
              <a:ext cx="2976329" cy="1762242"/>
              <a:chOff x="914492" y="1522735"/>
              <a:chExt cx="2976329" cy="1762242"/>
            </a:xfrm>
          </p:grpSpPr>
          <p:grpSp>
            <p:nvGrpSpPr>
              <p:cNvPr id="37" name="组合 40">
                <a:extLst>
                  <a:ext uri="{FF2B5EF4-FFF2-40B4-BE49-F238E27FC236}">
                    <a16:creationId xmlns="" xmlns:a16="http://schemas.microsoft.com/office/drawing/2014/main" id="{60986B77-3670-46E0-BBE7-75E2B43E561E}"/>
                  </a:ext>
                </a:extLst>
              </p:cNvPr>
              <p:cNvGrpSpPr/>
              <p:nvPr/>
            </p:nvGrpSpPr>
            <p:grpSpPr>
              <a:xfrm>
                <a:off x="2333060" y="2964983"/>
                <a:ext cx="319994" cy="319994"/>
                <a:chOff x="794855" y="1920635"/>
                <a:chExt cx="630630" cy="630630"/>
              </a:xfrm>
            </p:grpSpPr>
            <p:sp>
              <p:nvSpPr>
                <p:cNvPr id="40" name="ïşḻïďê-Oval 15">
                  <a:extLst>
                    <a:ext uri="{FF2B5EF4-FFF2-40B4-BE49-F238E27FC236}">
                      <a16:creationId xmlns="" xmlns:a16="http://schemas.microsoft.com/office/drawing/2014/main" id="{0A7FAEBB-7E8D-4FB4-87C1-5C60CB97C242}"/>
                    </a:ext>
                  </a:extLst>
                </p:cNvPr>
                <p:cNvSpPr/>
                <p:nvPr/>
              </p:nvSpPr>
              <p:spPr>
                <a:xfrm>
                  <a:off x="794855" y="1920635"/>
                  <a:ext cx="630630" cy="630630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  <p:sp>
              <p:nvSpPr>
                <p:cNvPr id="41" name="ïşḻïďê-Freeform 14">
                  <a:extLst>
                    <a:ext uri="{FF2B5EF4-FFF2-40B4-BE49-F238E27FC236}">
                      <a16:creationId xmlns="" xmlns:a16="http://schemas.microsoft.com/office/drawing/2014/main" id="{C1F2F4E3-9EB6-4465-8234-ECCA9F9684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2015" y="2066044"/>
                  <a:ext cx="356310" cy="339812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</p:grpSp>
          <p:sp>
            <p:nvSpPr>
              <p:cNvPr id="38" name="ïşḻïďê-TextBox 31">
                <a:extLst>
                  <a:ext uri="{FF2B5EF4-FFF2-40B4-BE49-F238E27FC236}">
                    <a16:creationId xmlns="" xmlns:a16="http://schemas.microsoft.com/office/drawing/2014/main" id="{80BE9EBB-0401-4AA9-A288-DB92BDF21CA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14492" y="1522735"/>
                <a:ext cx="2976329" cy="987625"/>
              </a:xfrm>
              <a:prstGeom prst="rect">
                <a:avLst/>
              </a:prstGeom>
              <a:noFill/>
              <a:ln w="31750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lIns="90000" anchor="ctr">
                <a:normAutofit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TW" altLang="en-US" sz="1800" b="1" dirty="0" smtClean="0">
                    <a:solidFill>
                      <a:schemeClr val="accent1"/>
                    </a:solidFill>
                  </a:rPr>
                  <a:t>假期</a:t>
                </a:r>
                <a:endParaRPr lang="en-US" altLang="zh-CN" sz="1400" dirty="0">
                  <a:latin typeface="等线" panose="02010600030101010101" pitchFamily="2" charset="-122"/>
                  <a:ea typeface="等线" panose="02010600030101010101" pitchFamily="2" charset="-122"/>
                </a:endParaRPr>
              </a:p>
            </p:txBody>
          </p:sp>
          <p:cxnSp>
            <p:nvCxnSpPr>
              <p:cNvPr id="39" name="ïşḻïďê-Straight Connector 12">
                <a:extLst>
                  <a:ext uri="{FF2B5EF4-FFF2-40B4-BE49-F238E27FC236}">
                    <a16:creationId xmlns="" xmlns:a16="http://schemas.microsoft.com/office/drawing/2014/main" id="{4F07ED87-F63E-4239-BDD4-6DDA45276AB7}"/>
                  </a:ext>
                </a:extLst>
              </p:cNvPr>
              <p:cNvCxnSpPr>
                <a:cxnSpLocks/>
                <a:stCxn id="40" idx="0"/>
              </p:cNvCxnSpPr>
              <p:nvPr/>
            </p:nvCxnSpPr>
            <p:spPr>
              <a:xfrm flipV="1">
                <a:off x="2493057" y="2629002"/>
                <a:ext cx="0" cy="335981"/>
              </a:xfrm>
              <a:prstGeom prst="line">
                <a:avLst/>
              </a:prstGeom>
              <a:ln w="3175" cap="rnd">
                <a:solidFill>
                  <a:schemeClr val="bg1">
                    <a:lumMod val="8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7" name="文字方塊 46"/>
          <p:cNvSpPr txBox="1"/>
          <p:nvPr/>
        </p:nvSpPr>
        <p:spPr>
          <a:xfrm>
            <a:off x="3275856" y="3789040"/>
            <a:ext cx="25827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>
                <a:solidFill>
                  <a:schemeClr val="accent3"/>
                </a:solidFill>
              </a:rPr>
              <a:t>供住宿</a:t>
            </a:r>
            <a:r>
              <a:rPr lang="en-US" altLang="zh-TW" sz="2000" b="1" dirty="0">
                <a:solidFill>
                  <a:schemeClr val="accent3"/>
                </a:solidFill>
              </a:rPr>
              <a:t>/</a:t>
            </a:r>
            <a:r>
              <a:rPr lang="zh-TW" altLang="en-US" sz="2000" b="1" dirty="0" smtClean="0">
                <a:solidFill>
                  <a:schemeClr val="accent3"/>
                </a:solidFill>
              </a:rPr>
              <a:t>膳食</a:t>
            </a:r>
            <a:endParaRPr lang="en-US" altLang="zh-TW" sz="2000" b="1" dirty="0" smtClean="0">
              <a:solidFill>
                <a:schemeClr val="accent3"/>
              </a:solidFill>
            </a:endParaRPr>
          </a:p>
          <a:p>
            <a:endParaRPr lang="en-US" altLang="zh-TW" sz="1500" b="1" dirty="0">
              <a:solidFill>
                <a:schemeClr val="accent3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 smtClean="0">
                <a:solidFill>
                  <a:schemeClr val="accent3"/>
                </a:solidFill>
              </a:rPr>
              <a:t>享有完善團保保障</a:t>
            </a:r>
            <a:endParaRPr lang="en-US" altLang="zh-TW" sz="2000" b="1" dirty="0" smtClean="0">
              <a:solidFill>
                <a:schemeClr val="accent3"/>
              </a:solidFill>
            </a:endParaRPr>
          </a:p>
          <a:p>
            <a:r>
              <a:rPr lang="en-US" altLang="zh-TW" sz="1500" b="1" dirty="0" smtClean="0">
                <a:solidFill>
                  <a:schemeClr val="accent3"/>
                </a:solidFill>
              </a:rPr>
              <a:t>      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>
                <a:solidFill>
                  <a:schemeClr val="accent3"/>
                </a:solidFill>
              </a:rPr>
              <a:t>留任獎金</a:t>
            </a:r>
            <a:r>
              <a:rPr lang="en-US" altLang="zh-TW" sz="1400" b="1" dirty="0" smtClean="0">
                <a:solidFill>
                  <a:schemeClr val="accent3"/>
                </a:solidFill>
              </a:rPr>
              <a:t>-1</a:t>
            </a:r>
            <a:r>
              <a:rPr lang="zh-TW" altLang="en-US" sz="1400" b="1" dirty="0" smtClean="0">
                <a:solidFill>
                  <a:schemeClr val="accent3"/>
                </a:solidFill>
              </a:rPr>
              <a:t>個</a:t>
            </a:r>
            <a:r>
              <a:rPr lang="zh-TW" altLang="en-US" sz="1400" b="1" dirty="0">
                <a:solidFill>
                  <a:schemeClr val="accent3"/>
                </a:solidFill>
              </a:rPr>
              <a:t>月薪</a:t>
            </a:r>
            <a:endParaRPr lang="en-US" altLang="zh-TW" sz="1400" b="1" dirty="0">
              <a:solidFill>
                <a:schemeClr val="accent3"/>
              </a:solidFill>
            </a:endParaRPr>
          </a:p>
          <a:p>
            <a:r>
              <a:rPr lang="zh-TW" altLang="en-US" sz="1500" b="1" dirty="0" smtClean="0">
                <a:solidFill>
                  <a:schemeClr val="accent3"/>
                </a:solidFill>
              </a:rPr>
              <a:t>        考核後，任職</a:t>
            </a:r>
            <a:r>
              <a:rPr lang="zh-TW" altLang="en-US" sz="1500" b="1" dirty="0">
                <a:solidFill>
                  <a:schemeClr val="accent3"/>
                </a:solidFill>
              </a:rPr>
              <a:t>第二年</a:t>
            </a:r>
            <a:endParaRPr lang="en-US" altLang="zh-TW" sz="1500" b="1" dirty="0">
              <a:solidFill>
                <a:schemeClr val="accent3"/>
              </a:solidFill>
            </a:endParaRPr>
          </a:p>
          <a:p>
            <a:r>
              <a:rPr lang="en-US" altLang="zh-TW" sz="1500" b="1" dirty="0">
                <a:solidFill>
                  <a:schemeClr val="accent3"/>
                </a:solidFill>
              </a:rPr>
              <a:t>        </a:t>
            </a:r>
            <a:endParaRPr lang="zh-TW" altLang="en-US" sz="1500" b="1" dirty="0">
              <a:solidFill>
                <a:schemeClr val="accent3"/>
              </a:solidFill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423793" y="3751960"/>
            <a:ext cx="2852063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 smtClean="0">
                <a:solidFill>
                  <a:schemeClr val="accent1"/>
                </a:solidFill>
              </a:rPr>
              <a:t>基本薪資</a:t>
            </a:r>
            <a:endParaRPr lang="en-US" altLang="zh-TW" sz="2000" b="1" dirty="0" smtClean="0">
              <a:solidFill>
                <a:schemeClr val="accent1"/>
              </a:solidFill>
            </a:endParaRPr>
          </a:p>
          <a:p>
            <a:r>
              <a:rPr lang="zh-TW" altLang="en-US" sz="2000" b="1" dirty="0" smtClean="0">
                <a:solidFill>
                  <a:schemeClr val="accent1"/>
                </a:solidFill>
              </a:rPr>
              <a:t>      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應畢生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-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全部中國支薪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(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面議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)</a:t>
            </a:r>
          </a:p>
          <a:p>
            <a:endParaRPr lang="en-US" altLang="zh-TW" sz="1500" b="1" dirty="0" smtClean="0">
              <a:solidFill>
                <a:schemeClr val="accent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 smtClean="0">
                <a:solidFill>
                  <a:schemeClr val="accent1"/>
                </a:solidFill>
              </a:rPr>
              <a:t>年終獎金</a:t>
            </a:r>
            <a:r>
              <a:rPr lang="en-US" altLang="zh-TW" sz="2000" b="1" dirty="0" smtClean="0">
                <a:solidFill>
                  <a:schemeClr val="accent1"/>
                </a:solidFill>
              </a:rPr>
              <a:t>-</a:t>
            </a:r>
            <a:r>
              <a:rPr lang="zh-TW" altLang="en-US" sz="2000" b="1" dirty="0" smtClean="0">
                <a:solidFill>
                  <a:schemeClr val="accent1"/>
                </a:solidFill>
              </a:rPr>
              <a:t>依績效</a:t>
            </a:r>
            <a:endParaRPr lang="zh-TW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6300193" y="3751960"/>
            <a:ext cx="266429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 smtClean="0">
                <a:solidFill>
                  <a:schemeClr val="accent1"/>
                </a:solidFill>
              </a:rPr>
              <a:t>假期</a:t>
            </a:r>
            <a:r>
              <a:rPr lang="en-US" altLang="zh-TW" sz="2000" b="1" dirty="0" smtClean="0">
                <a:solidFill>
                  <a:schemeClr val="accent1"/>
                </a:solidFill>
              </a:rPr>
              <a:t>/</a:t>
            </a:r>
            <a:r>
              <a:rPr lang="zh-TW" altLang="en-US" sz="2000" b="1" dirty="0" smtClean="0">
                <a:solidFill>
                  <a:schemeClr val="accent1"/>
                </a:solidFill>
              </a:rPr>
              <a:t>年假</a:t>
            </a:r>
            <a:endParaRPr lang="en-US" altLang="zh-TW" sz="2000" b="1" dirty="0" smtClean="0">
              <a:solidFill>
                <a:schemeClr val="accent1"/>
              </a:solidFill>
            </a:endParaRPr>
          </a:p>
          <a:p>
            <a:r>
              <a:rPr lang="en-US" altLang="zh-TW" sz="2000" b="1" dirty="0">
                <a:solidFill>
                  <a:schemeClr val="accent1"/>
                </a:solidFill>
              </a:rPr>
              <a:t> </a:t>
            </a:r>
            <a:r>
              <a:rPr lang="en-US" altLang="zh-TW" sz="2000" b="1" dirty="0" smtClean="0">
                <a:solidFill>
                  <a:schemeClr val="accent1"/>
                </a:solidFill>
              </a:rPr>
              <a:t>     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依照當地規定</a:t>
            </a:r>
            <a:endParaRPr lang="en-US" altLang="zh-TW" sz="1500" b="1" dirty="0" smtClean="0">
              <a:solidFill>
                <a:schemeClr val="accent1"/>
              </a:solidFill>
            </a:endParaRPr>
          </a:p>
          <a:p>
            <a:endParaRPr lang="en-US" altLang="zh-TW" sz="1500" b="1" dirty="0" smtClean="0">
              <a:solidFill>
                <a:schemeClr val="accent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zh-TW" altLang="en-US" sz="2000" b="1" dirty="0" smtClean="0">
                <a:solidFill>
                  <a:schemeClr val="accent1"/>
                </a:solidFill>
              </a:rPr>
              <a:t>返台機票</a:t>
            </a:r>
            <a:endParaRPr lang="en-US" altLang="zh-TW" sz="2000" b="1" dirty="0" smtClean="0">
              <a:solidFill>
                <a:schemeClr val="accent1"/>
              </a:solidFill>
            </a:endParaRPr>
          </a:p>
          <a:p>
            <a:r>
              <a:rPr lang="en-US" altLang="zh-TW" sz="1500" b="1" dirty="0">
                <a:solidFill>
                  <a:schemeClr val="accent1"/>
                </a:solidFill>
              </a:rPr>
              <a:t> 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       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前三年每年提供來回機票</a:t>
            </a:r>
            <a:endParaRPr lang="en-US" altLang="zh-TW" sz="1500" b="1" dirty="0" smtClean="0">
              <a:solidFill>
                <a:schemeClr val="accent1"/>
              </a:solidFill>
            </a:endParaRPr>
          </a:p>
          <a:p>
            <a:r>
              <a:rPr lang="en-US" altLang="zh-TW" sz="1500" b="1" dirty="0">
                <a:solidFill>
                  <a:schemeClr val="accent1"/>
                </a:solidFill>
              </a:rPr>
              <a:t> 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       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二張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(</a:t>
            </a:r>
            <a:r>
              <a:rPr lang="zh-TW" altLang="en-US" sz="1500" b="1" dirty="0" smtClean="0">
                <a:solidFill>
                  <a:schemeClr val="accent1"/>
                </a:solidFill>
              </a:rPr>
              <a:t>可以轉眷屬使用</a:t>
            </a:r>
            <a:r>
              <a:rPr lang="en-US" altLang="zh-TW" sz="1500" b="1" dirty="0" smtClean="0">
                <a:solidFill>
                  <a:schemeClr val="accent1"/>
                </a:solidFill>
              </a:rPr>
              <a:t>)</a:t>
            </a:r>
            <a:endParaRPr lang="zh-TW" altLang="en-US" sz="15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95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ïŝḷîḍè">
            <a:extLst>
              <a:ext uri="{FF2B5EF4-FFF2-40B4-BE49-F238E27FC236}">
                <a16:creationId xmlns="" xmlns:a16="http://schemas.microsoft.com/office/drawing/2014/main" id="{97679128-A191-4B2A-A585-A6914D3DDB25}"/>
              </a:ext>
            </a:extLst>
          </p:cNvPr>
          <p:cNvSpPr/>
          <p:nvPr/>
        </p:nvSpPr>
        <p:spPr>
          <a:xfrm>
            <a:off x="6540384" y="3204192"/>
            <a:ext cx="1055744" cy="243417"/>
          </a:xfrm>
          <a:prstGeom prst="rect">
            <a:avLst/>
          </a:prstGeom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</a:rPr>
              <a:t>未来發展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9DF86C6-2BD4-4232-BC85-0446F53996F8}"/>
              </a:ext>
            </a:extLst>
          </p:cNvPr>
          <p:cNvGrpSpPr/>
          <p:nvPr/>
        </p:nvGrpSpPr>
        <p:grpSpPr>
          <a:xfrm>
            <a:off x="5619881" y="2302947"/>
            <a:ext cx="3117374" cy="1352240"/>
            <a:chOff x="5619881" y="2140897"/>
            <a:chExt cx="3117374" cy="1352240"/>
          </a:xfrm>
        </p:grpSpPr>
        <p:cxnSp>
          <p:nvCxnSpPr>
            <p:cNvPr id="7" name="Straight Connector 62">
              <a:extLst>
                <a:ext uri="{FF2B5EF4-FFF2-40B4-BE49-F238E27FC236}">
                  <a16:creationId xmlns="" xmlns:a16="http://schemas.microsoft.com/office/drawing/2014/main" id="{30A1FEB6-1C09-414D-8F94-3DD7F7A630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19881" y="2648740"/>
              <a:ext cx="983854" cy="52867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ïṣḷïḑe">
              <a:extLst>
                <a:ext uri="{FF2B5EF4-FFF2-40B4-BE49-F238E27FC236}">
                  <a16:creationId xmlns="" xmlns:a16="http://schemas.microsoft.com/office/drawing/2014/main" id="{CBE112BE-B3AD-4009-B0D5-4CBF3989B8E3}"/>
                </a:ext>
              </a:extLst>
            </p:cNvPr>
            <p:cNvGrpSpPr/>
            <p:nvPr/>
          </p:nvGrpSpPr>
          <p:grpSpPr>
            <a:xfrm>
              <a:off x="6616535" y="2140897"/>
              <a:ext cx="677848" cy="677848"/>
              <a:chOff x="6197571" y="1093168"/>
              <a:chExt cx="517554" cy="517554"/>
            </a:xfrm>
          </p:grpSpPr>
          <p:sp>
            <p:nvSpPr>
              <p:cNvPr id="52" name="ïšḻïḑe">
                <a:extLst>
                  <a:ext uri="{FF2B5EF4-FFF2-40B4-BE49-F238E27FC236}">
                    <a16:creationId xmlns="" xmlns:a16="http://schemas.microsoft.com/office/drawing/2014/main" id="{E0AC3CA8-9BD9-44A7-BD2B-88DD91F53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7571" y="1093168"/>
                <a:ext cx="517554" cy="517554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grpSp>
            <p:nvGrpSpPr>
              <p:cNvPr id="53" name="îṩḻïḓè">
                <a:extLst>
                  <a:ext uri="{FF2B5EF4-FFF2-40B4-BE49-F238E27FC236}">
                    <a16:creationId xmlns="" xmlns:a16="http://schemas.microsoft.com/office/drawing/2014/main" id="{6B7F1468-F37A-4A20-8C24-FD756F6EC75B}"/>
                  </a:ext>
                </a:extLst>
              </p:cNvPr>
              <p:cNvGrpSpPr/>
              <p:nvPr/>
            </p:nvGrpSpPr>
            <p:grpSpPr>
              <a:xfrm>
                <a:off x="6337933" y="1204619"/>
                <a:ext cx="236825" cy="294653"/>
                <a:chOff x="649288" y="2347912"/>
                <a:chExt cx="273050" cy="339725"/>
              </a:xfrm>
              <a:solidFill>
                <a:schemeClr val="bg1"/>
              </a:solidFill>
            </p:grpSpPr>
            <p:sp>
              <p:nvSpPr>
                <p:cNvPr id="54" name="iŝľîḋe">
                  <a:extLst>
                    <a:ext uri="{FF2B5EF4-FFF2-40B4-BE49-F238E27FC236}">
                      <a16:creationId xmlns="" xmlns:a16="http://schemas.microsoft.com/office/drawing/2014/main" id="{39A4C40A-099C-4ED9-B495-263577F703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075" y="2487612"/>
                  <a:ext cx="117475" cy="115888"/>
                </a:xfrm>
                <a:custGeom>
                  <a:avLst/>
                  <a:gdLst/>
                  <a:ahLst/>
                  <a:cxnLst>
                    <a:cxn ang="0">
                      <a:pos x="28" y="38"/>
                    </a:cxn>
                    <a:cxn ang="0">
                      <a:pos x="27" y="38"/>
                    </a:cxn>
                    <a:cxn ang="0">
                      <a:pos x="27" y="41"/>
                    </a:cxn>
                    <a:cxn ang="0">
                      <a:pos x="26" y="42"/>
                    </a:cxn>
                    <a:cxn ang="0">
                      <a:pos x="25" y="42"/>
                    </a:cxn>
                    <a:cxn ang="0">
                      <a:pos x="23" y="41"/>
                    </a:cxn>
                    <a:cxn ang="0">
                      <a:pos x="23" y="38"/>
                    </a:cxn>
                    <a:cxn ang="0">
                      <a:pos x="23" y="38"/>
                    </a:cxn>
                    <a:cxn ang="0">
                      <a:pos x="18" y="36"/>
                    </a:cxn>
                    <a:cxn ang="0">
                      <a:pos x="17" y="35"/>
                    </a:cxn>
                    <a:cxn ang="0">
                      <a:pos x="18" y="33"/>
                    </a:cxn>
                    <a:cxn ang="0">
                      <a:pos x="19" y="32"/>
                    </a:cxn>
                    <a:cxn ang="0">
                      <a:pos x="19" y="32"/>
                    </a:cxn>
                    <a:cxn ang="0">
                      <a:pos x="25" y="34"/>
                    </a:cxn>
                    <a:cxn ang="0">
                      <a:pos x="29" y="31"/>
                    </a:cxn>
                    <a:cxn ang="0">
                      <a:pos x="25" y="26"/>
                    </a:cxn>
                    <a:cxn ang="0">
                      <a:pos x="17" y="19"/>
                    </a:cxn>
                    <a:cxn ang="0">
                      <a:pos x="23" y="12"/>
                    </a:cxn>
                    <a:cxn ang="0">
                      <a:pos x="24" y="11"/>
                    </a:cxn>
                    <a:cxn ang="0">
                      <a:pos x="24" y="9"/>
                    </a:cxn>
                    <a:cxn ang="0">
                      <a:pos x="25" y="7"/>
                    </a:cxn>
                    <a:cxn ang="0">
                      <a:pos x="26" y="7"/>
                    </a:cxn>
                    <a:cxn ang="0">
                      <a:pos x="28" y="9"/>
                    </a:cxn>
                    <a:cxn ang="0">
                      <a:pos x="28" y="11"/>
                    </a:cxn>
                    <a:cxn ang="0">
                      <a:pos x="28" y="11"/>
                    </a:cxn>
                    <a:cxn ang="0">
                      <a:pos x="32" y="13"/>
                    </a:cxn>
                    <a:cxn ang="0">
                      <a:pos x="33" y="14"/>
                    </a:cxn>
                    <a:cxn ang="0">
                      <a:pos x="32" y="16"/>
                    </a:cxn>
                    <a:cxn ang="0">
                      <a:pos x="31" y="17"/>
                    </a:cxn>
                    <a:cxn ang="0">
                      <a:pos x="30" y="16"/>
                    </a:cxn>
                    <a:cxn ang="0">
                      <a:pos x="26" y="15"/>
                    </a:cxn>
                    <a:cxn ang="0">
                      <a:pos x="22" y="18"/>
                    </a:cxn>
                    <a:cxn ang="0">
                      <a:pos x="27" y="22"/>
                    </a:cxn>
                    <a:cxn ang="0">
                      <a:pos x="34" y="30"/>
                    </a:cxn>
                    <a:cxn ang="0">
                      <a:pos x="28" y="38"/>
                    </a:cxn>
                    <a:cxn ang="0">
                      <a:pos x="25" y="0"/>
                    </a:cxn>
                    <a:cxn ang="0">
                      <a:pos x="0" y="25"/>
                    </a:cxn>
                    <a:cxn ang="0">
                      <a:pos x="25" y="50"/>
                    </a:cxn>
                    <a:cxn ang="0">
                      <a:pos x="51" y="25"/>
                    </a:cxn>
                    <a:cxn ang="0">
                      <a:pos x="25" y="0"/>
                    </a:cxn>
                  </a:cxnLst>
                  <a:rect l="0" t="0" r="r" b="b"/>
                  <a:pathLst>
                    <a:path w="51" h="50">
                      <a:moveTo>
                        <a:pt x="28" y="38"/>
                      </a:moveTo>
                      <a:cubicBezTo>
                        <a:pt x="28" y="38"/>
                        <a:pt x="27" y="38"/>
                        <a:pt x="27" y="38"/>
                      </a:cubicBezTo>
                      <a:cubicBezTo>
                        <a:pt x="27" y="41"/>
                        <a:pt x="27" y="41"/>
                        <a:pt x="27" y="41"/>
                      </a:cubicBezTo>
                      <a:cubicBezTo>
                        <a:pt x="27" y="41"/>
                        <a:pt x="27" y="42"/>
                        <a:pt x="26" y="42"/>
                      </a:cubicBezTo>
                      <a:cubicBezTo>
                        <a:pt x="25" y="42"/>
                        <a:pt x="25" y="42"/>
                        <a:pt x="25" y="42"/>
                      </a:cubicBezTo>
                      <a:cubicBezTo>
                        <a:pt x="24" y="42"/>
                        <a:pt x="23" y="41"/>
                        <a:pt x="23" y="41"/>
                      </a:cubicBezTo>
                      <a:cubicBezTo>
                        <a:pt x="23" y="38"/>
                        <a:pt x="23" y="38"/>
                        <a:pt x="23" y="38"/>
                      </a:cubicBezTo>
                      <a:cubicBezTo>
                        <a:pt x="23" y="38"/>
                        <a:pt x="23" y="38"/>
                        <a:pt x="23" y="38"/>
                      </a:cubicBezTo>
                      <a:cubicBezTo>
                        <a:pt x="23" y="38"/>
                        <a:pt x="19" y="37"/>
                        <a:pt x="18" y="36"/>
                      </a:cubicBezTo>
                      <a:cubicBezTo>
                        <a:pt x="17" y="36"/>
                        <a:pt x="17" y="36"/>
                        <a:pt x="17" y="35"/>
                      </a:cubicBezTo>
                      <a:cubicBezTo>
                        <a:pt x="18" y="33"/>
                        <a:pt x="18" y="33"/>
                        <a:pt x="18" y="33"/>
                      </a:cubicBezTo>
                      <a:cubicBezTo>
                        <a:pt x="18" y="33"/>
                        <a:pt x="18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20" y="32"/>
                        <a:pt x="22" y="34"/>
                        <a:pt x="25" y="34"/>
                      </a:cubicBezTo>
                      <a:cubicBezTo>
                        <a:pt x="27" y="34"/>
                        <a:pt x="29" y="33"/>
                        <a:pt x="29" y="31"/>
                      </a:cubicBezTo>
                      <a:cubicBezTo>
                        <a:pt x="29" y="29"/>
                        <a:pt x="28" y="28"/>
                        <a:pt x="25" y="26"/>
                      </a:cubicBezTo>
                      <a:cubicBezTo>
                        <a:pt x="21" y="25"/>
                        <a:pt x="17" y="23"/>
                        <a:pt x="17" y="19"/>
                      </a:cubicBezTo>
                      <a:cubicBezTo>
                        <a:pt x="17" y="15"/>
                        <a:pt x="20" y="13"/>
                        <a:pt x="23" y="12"/>
                      </a:cubicBezTo>
                      <a:cubicBezTo>
                        <a:pt x="23" y="12"/>
                        <a:pt x="24" y="12"/>
                        <a:pt x="24" y="11"/>
                      </a:cubicBezTo>
                      <a:cubicBezTo>
                        <a:pt x="24" y="9"/>
                        <a:pt x="24" y="9"/>
                        <a:pt x="24" y="9"/>
                      </a:cubicBezTo>
                      <a:cubicBezTo>
                        <a:pt x="24" y="8"/>
                        <a:pt x="24" y="7"/>
                        <a:pt x="25" y="7"/>
                      </a:cubicBezTo>
                      <a:cubicBezTo>
                        <a:pt x="26" y="7"/>
                        <a:pt x="26" y="7"/>
                        <a:pt x="26" y="7"/>
                      </a:cubicBezTo>
                      <a:cubicBezTo>
                        <a:pt x="27" y="7"/>
                        <a:pt x="28" y="8"/>
                        <a:pt x="28" y="9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28" y="11"/>
                        <a:pt x="31" y="12"/>
                        <a:pt x="32" y="13"/>
                      </a:cubicBezTo>
                      <a:cubicBezTo>
                        <a:pt x="33" y="13"/>
                        <a:pt x="33" y="13"/>
                        <a:pt x="33" y="14"/>
                      </a:cubicBezTo>
                      <a:cubicBezTo>
                        <a:pt x="32" y="16"/>
                        <a:pt x="32" y="16"/>
                        <a:pt x="32" y="16"/>
                      </a:cubicBezTo>
                      <a:cubicBezTo>
                        <a:pt x="32" y="16"/>
                        <a:pt x="32" y="17"/>
                        <a:pt x="31" y="17"/>
                      </a:cubicBezTo>
                      <a:cubicBezTo>
                        <a:pt x="31" y="17"/>
                        <a:pt x="31" y="16"/>
                        <a:pt x="30" y="16"/>
                      </a:cubicBezTo>
                      <a:cubicBezTo>
                        <a:pt x="30" y="16"/>
                        <a:pt x="28" y="15"/>
                        <a:pt x="26" y="15"/>
                      </a:cubicBezTo>
                      <a:cubicBezTo>
                        <a:pt x="23" y="15"/>
                        <a:pt x="22" y="17"/>
                        <a:pt x="22" y="18"/>
                      </a:cubicBezTo>
                      <a:cubicBezTo>
                        <a:pt x="22" y="20"/>
                        <a:pt x="23" y="21"/>
                        <a:pt x="27" y="22"/>
                      </a:cubicBezTo>
                      <a:cubicBezTo>
                        <a:pt x="32" y="24"/>
                        <a:pt x="34" y="27"/>
                        <a:pt x="34" y="30"/>
                      </a:cubicBezTo>
                      <a:cubicBezTo>
                        <a:pt x="34" y="34"/>
                        <a:pt x="32" y="37"/>
                        <a:pt x="28" y="38"/>
                      </a:cubicBezTo>
                      <a:moveTo>
                        <a:pt x="25" y="0"/>
                      </a:moveTo>
                      <a:cubicBezTo>
                        <a:pt x="12" y="0"/>
                        <a:pt x="0" y="11"/>
                        <a:pt x="0" y="25"/>
                      </a:cubicBezTo>
                      <a:cubicBezTo>
                        <a:pt x="0" y="39"/>
                        <a:pt x="12" y="50"/>
                        <a:pt x="25" y="50"/>
                      </a:cubicBezTo>
                      <a:cubicBezTo>
                        <a:pt x="39" y="50"/>
                        <a:pt x="51" y="39"/>
                        <a:pt x="51" y="25"/>
                      </a:cubicBezTo>
                      <a:cubicBezTo>
                        <a:pt x="51" y="11"/>
                        <a:pt x="39" y="0"/>
                        <a:pt x="25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iṧḻiḓe">
                  <a:extLst>
                    <a:ext uri="{FF2B5EF4-FFF2-40B4-BE49-F238E27FC236}">
                      <a16:creationId xmlns="" xmlns:a16="http://schemas.microsoft.com/office/drawing/2014/main" id="{DE35540A-A60C-4DCD-9B34-7B545FEAE0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288" y="2347912"/>
                  <a:ext cx="273050" cy="339725"/>
                </a:xfrm>
                <a:custGeom>
                  <a:avLst/>
                  <a:gdLst/>
                  <a:ahLst/>
                  <a:cxnLst>
                    <a:cxn ang="0">
                      <a:pos x="59" y="118"/>
                    </a:cxn>
                    <a:cxn ang="0">
                      <a:pos x="27" y="86"/>
                    </a:cxn>
                    <a:cxn ang="0">
                      <a:pos x="59" y="53"/>
                    </a:cxn>
                    <a:cxn ang="0">
                      <a:pos x="92" y="86"/>
                    </a:cxn>
                    <a:cxn ang="0">
                      <a:pos x="59" y="118"/>
                    </a:cxn>
                    <a:cxn ang="0">
                      <a:pos x="76" y="27"/>
                    </a:cxn>
                    <a:cxn ang="0">
                      <a:pos x="76" y="25"/>
                    </a:cxn>
                    <a:cxn ang="0">
                      <a:pos x="90" y="8"/>
                    </a:cxn>
                    <a:cxn ang="0">
                      <a:pos x="87" y="0"/>
                    </a:cxn>
                    <a:cxn ang="0">
                      <a:pos x="32" y="0"/>
                    </a:cxn>
                    <a:cxn ang="0">
                      <a:pos x="29" y="8"/>
                    </a:cxn>
                    <a:cxn ang="0">
                      <a:pos x="43" y="25"/>
                    </a:cxn>
                    <a:cxn ang="0">
                      <a:pos x="42" y="27"/>
                    </a:cxn>
                    <a:cxn ang="0">
                      <a:pos x="0" y="104"/>
                    </a:cxn>
                    <a:cxn ang="0">
                      <a:pos x="59" y="148"/>
                    </a:cxn>
                    <a:cxn ang="0">
                      <a:pos x="119" y="104"/>
                    </a:cxn>
                    <a:cxn ang="0">
                      <a:pos x="76" y="27"/>
                    </a:cxn>
                  </a:cxnLst>
                  <a:rect l="0" t="0" r="r" b="b"/>
                  <a:pathLst>
                    <a:path w="119" h="148">
                      <a:moveTo>
                        <a:pt x="59" y="118"/>
                      </a:moveTo>
                      <a:cubicBezTo>
                        <a:pt x="41" y="118"/>
                        <a:pt x="27" y="104"/>
                        <a:pt x="27" y="86"/>
                      </a:cubicBezTo>
                      <a:cubicBezTo>
                        <a:pt x="27" y="68"/>
                        <a:pt x="41" y="53"/>
                        <a:pt x="59" y="53"/>
                      </a:cubicBezTo>
                      <a:cubicBezTo>
                        <a:pt x="78" y="53"/>
                        <a:pt x="92" y="68"/>
                        <a:pt x="92" y="86"/>
                      </a:cubicBezTo>
                      <a:cubicBezTo>
                        <a:pt x="92" y="104"/>
                        <a:pt x="78" y="118"/>
                        <a:pt x="59" y="118"/>
                      </a:cubicBezTo>
                      <a:moveTo>
                        <a:pt x="76" y="27"/>
                      </a:moveTo>
                      <a:cubicBezTo>
                        <a:pt x="76" y="26"/>
                        <a:pt x="75" y="26"/>
                        <a:pt x="76" y="25"/>
                      </a:cubicBezTo>
                      <a:cubicBezTo>
                        <a:pt x="90" y="8"/>
                        <a:pt x="90" y="8"/>
                        <a:pt x="90" y="8"/>
                      </a:cubicBezTo>
                      <a:cubicBezTo>
                        <a:pt x="94" y="4"/>
                        <a:pt x="92" y="0"/>
                        <a:pt x="87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27" y="0"/>
                        <a:pt x="25" y="4"/>
                        <a:pt x="29" y="8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4" y="26"/>
                        <a:pt x="43" y="27"/>
                        <a:pt x="42" y="27"/>
                      </a:cubicBezTo>
                      <a:cubicBezTo>
                        <a:pt x="18" y="40"/>
                        <a:pt x="0" y="78"/>
                        <a:pt x="0" y="104"/>
                      </a:cubicBezTo>
                      <a:cubicBezTo>
                        <a:pt x="0" y="137"/>
                        <a:pt x="27" y="148"/>
                        <a:pt x="59" y="148"/>
                      </a:cubicBezTo>
                      <a:cubicBezTo>
                        <a:pt x="92" y="148"/>
                        <a:pt x="119" y="137"/>
                        <a:pt x="119" y="104"/>
                      </a:cubicBezTo>
                      <a:cubicBezTo>
                        <a:pt x="119" y="77"/>
                        <a:pt x="101" y="40"/>
                        <a:pt x="76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îšľiḓe">
              <a:extLst>
                <a:ext uri="{FF2B5EF4-FFF2-40B4-BE49-F238E27FC236}">
                  <a16:creationId xmlns="" xmlns:a16="http://schemas.microsoft.com/office/drawing/2014/main" id="{F4D60164-F9CA-40B9-A05D-43019D6838CF}"/>
                </a:ext>
              </a:extLst>
            </p:cNvPr>
            <p:cNvSpPr/>
            <p:nvPr/>
          </p:nvSpPr>
          <p:spPr bwMode="auto">
            <a:xfrm rot="10800000" flipH="1" flipV="1">
              <a:off x="6429601" y="2970386"/>
              <a:ext cx="1196484" cy="504843"/>
            </a:xfrm>
            <a:prstGeom prst="cube">
              <a:avLst>
                <a:gd name="adj" fmla="val 27750"/>
              </a:avLst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1800000" lon="0" rev="0"/>
              </a:camera>
              <a:lightRig rig="threePt" dir="t"/>
            </a:scene3d>
          </p:spPr>
          <p:txBody>
            <a:bodyPr anchor="ctr"/>
            <a:lstStyle/>
            <a:p>
              <a:pPr algn="ctr"/>
              <a:r>
                <a:rPr lang="zh-TW" altLang="en-US" sz="1400" dirty="0" smtClean="0">
                  <a:solidFill>
                    <a:schemeClr val="bg1"/>
                  </a:solidFill>
                </a:rPr>
                <a:t>考核定崗</a:t>
              </a:r>
              <a:endParaRPr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24" name="ïśļïḋé">
              <a:extLst>
                <a:ext uri="{FF2B5EF4-FFF2-40B4-BE49-F238E27FC236}">
                  <a16:creationId xmlns="" xmlns:a16="http://schemas.microsoft.com/office/drawing/2014/main" id="{046C669F-06B9-463F-A1B6-D0E00E9F8465}"/>
                </a:ext>
              </a:extLst>
            </p:cNvPr>
            <p:cNvGrpSpPr/>
            <p:nvPr/>
          </p:nvGrpSpPr>
          <p:grpSpPr>
            <a:xfrm>
              <a:off x="7843987" y="2567601"/>
              <a:ext cx="893268" cy="925536"/>
              <a:chOff x="7096883" y="3022958"/>
              <a:chExt cx="1948848" cy="1013006"/>
            </a:xfrm>
          </p:grpSpPr>
          <p:sp>
            <p:nvSpPr>
              <p:cNvPr id="31" name="ïšļïḑê">
                <a:extLst>
                  <a:ext uri="{FF2B5EF4-FFF2-40B4-BE49-F238E27FC236}">
                    <a16:creationId xmlns="" xmlns:a16="http://schemas.microsoft.com/office/drawing/2014/main" id="{B3FD6310-E5D2-4CE5-B51E-F8B779CF32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096883" y="3022958"/>
                <a:ext cx="1948848" cy="37092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0">
                <a:normAutofit/>
              </a:bodyPr>
              <a:lstStyle/>
              <a:p>
                <a:pPr algn="ctr" latinLnBrk="0"/>
                <a:r>
                  <a:rPr lang="zh-CN" altLang="en-US" sz="1400" b="1" dirty="0">
                    <a:solidFill>
                      <a:schemeClr val="accent5">
                        <a:lumMod val="100000"/>
                      </a:schemeClr>
                    </a:solidFill>
                    <a:effectLst/>
                  </a:rPr>
                  <a:t>职业规划</a:t>
                </a:r>
              </a:p>
            </p:txBody>
          </p:sp>
          <p:sp>
            <p:nvSpPr>
              <p:cNvPr id="32" name="ïŝlíḑê">
                <a:extLst>
                  <a:ext uri="{FF2B5EF4-FFF2-40B4-BE49-F238E27FC236}">
                    <a16:creationId xmlns="" xmlns:a16="http://schemas.microsoft.com/office/drawing/2014/main" id="{B40812AA-1D7E-4C7A-AE22-87360F49B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43162" y="3479785"/>
                <a:ext cx="1686590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三到五年后，</a:t>
                </a:r>
                <a:endPara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可达到的高度</a:t>
                </a:r>
                <a:endPara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2B1D57F1-3F27-4437-BC12-5B155E3125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14" y="757352"/>
            <a:ext cx="1679964" cy="1538195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06584E1-BE7A-4E2F-81FE-A3E44DFB8EF1}"/>
              </a:ext>
            </a:extLst>
          </p:cNvPr>
          <p:cNvGrpSpPr/>
          <p:nvPr/>
        </p:nvGrpSpPr>
        <p:grpSpPr>
          <a:xfrm>
            <a:off x="2219893" y="644929"/>
            <a:ext cx="6631285" cy="1658018"/>
            <a:chOff x="2219893" y="482879"/>
            <a:chExt cx="6631285" cy="1658018"/>
          </a:xfrm>
        </p:grpSpPr>
        <p:sp>
          <p:nvSpPr>
            <p:cNvPr id="63" name="lighthouse_161818">
              <a:extLst>
                <a:ext uri="{FF2B5EF4-FFF2-40B4-BE49-F238E27FC236}">
                  <a16:creationId xmlns="" xmlns:a16="http://schemas.microsoft.com/office/drawing/2014/main" id="{C1C5AE4D-95F2-4B6E-A1C6-0A740E8D0B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190346" y="482879"/>
              <a:ext cx="1660832" cy="1658018"/>
            </a:xfrm>
            <a:custGeom>
              <a:avLst/>
              <a:gdLst>
                <a:gd name="connsiteX0" fmla="*/ 407755 w 579692"/>
                <a:gd name="connsiteY0" fmla="*/ 452520 h 578710"/>
                <a:gd name="connsiteX1" fmla="*/ 380572 w 579692"/>
                <a:gd name="connsiteY1" fmla="*/ 479658 h 578710"/>
                <a:gd name="connsiteX2" fmla="*/ 380572 w 579692"/>
                <a:gd name="connsiteY2" fmla="*/ 516294 h 578710"/>
                <a:gd name="connsiteX3" fmla="*/ 407755 w 579692"/>
                <a:gd name="connsiteY3" fmla="*/ 515615 h 578710"/>
                <a:gd name="connsiteX4" fmla="*/ 434939 w 579692"/>
                <a:gd name="connsiteY4" fmla="*/ 516294 h 578710"/>
                <a:gd name="connsiteX5" fmla="*/ 434939 w 579692"/>
                <a:gd name="connsiteY5" fmla="*/ 479658 h 578710"/>
                <a:gd name="connsiteX6" fmla="*/ 407755 w 579692"/>
                <a:gd name="connsiteY6" fmla="*/ 452520 h 578710"/>
                <a:gd name="connsiteX7" fmla="*/ 108740 w 579692"/>
                <a:gd name="connsiteY7" fmla="*/ 379990 h 578710"/>
                <a:gd name="connsiteX8" fmla="*/ 127063 w 579692"/>
                <a:gd name="connsiteY8" fmla="*/ 379990 h 578710"/>
                <a:gd name="connsiteX9" fmla="*/ 127063 w 579692"/>
                <a:gd name="connsiteY9" fmla="*/ 398313 h 578710"/>
                <a:gd name="connsiteX10" fmla="*/ 108740 w 579692"/>
                <a:gd name="connsiteY10" fmla="*/ 398313 h 578710"/>
                <a:gd name="connsiteX11" fmla="*/ 72748 w 579692"/>
                <a:gd name="connsiteY11" fmla="*/ 379990 h 578710"/>
                <a:gd name="connsiteX12" fmla="*/ 90417 w 579692"/>
                <a:gd name="connsiteY12" fmla="*/ 379990 h 578710"/>
                <a:gd name="connsiteX13" fmla="*/ 90417 w 579692"/>
                <a:gd name="connsiteY13" fmla="*/ 398313 h 578710"/>
                <a:gd name="connsiteX14" fmla="*/ 72748 w 579692"/>
                <a:gd name="connsiteY14" fmla="*/ 398313 h 578710"/>
                <a:gd name="connsiteX15" fmla="*/ 35992 w 579692"/>
                <a:gd name="connsiteY15" fmla="*/ 379990 h 578710"/>
                <a:gd name="connsiteX16" fmla="*/ 54315 w 579692"/>
                <a:gd name="connsiteY16" fmla="*/ 379990 h 578710"/>
                <a:gd name="connsiteX17" fmla="*/ 54315 w 579692"/>
                <a:gd name="connsiteY17" fmla="*/ 398313 h 578710"/>
                <a:gd name="connsiteX18" fmla="*/ 35992 w 579692"/>
                <a:gd name="connsiteY18" fmla="*/ 398313 h 578710"/>
                <a:gd name="connsiteX19" fmla="*/ 72748 w 579692"/>
                <a:gd name="connsiteY19" fmla="*/ 343998 h 578710"/>
                <a:gd name="connsiteX20" fmla="*/ 90417 w 579692"/>
                <a:gd name="connsiteY20" fmla="*/ 343998 h 578710"/>
                <a:gd name="connsiteX21" fmla="*/ 90417 w 579692"/>
                <a:gd name="connsiteY21" fmla="*/ 361667 h 578710"/>
                <a:gd name="connsiteX22" fmla="*/ 72748 w 579692"/>
                <a:gd name="connsiteY22" fmla="*/ 361667 h 578710"/>
                <a:gd name="connsiteX23" fmla="*/ 35992 w 579692"/>
                <a:gd name="connsiteY23" fmla="*/ 343998 h 578710"/>
                <a:gd name="connsiteX24" fmla="*/ 54315 w 579692"/>
                <a:gd name="connsiteY24" fmla="*/ 343998 h 578710"/>
                <a:gd name="connsiteX25" fmla="*/ 54315 w 579692"/>
                <a:gd name="connsiteY25" fmla="*/ 361667 h 578710"/>
                <a:gd name="connsiteX26" fmla="*/ 35992 w 579692"/>
                <a:gd name="connsiteY26" fmla="*/ 361667 h 578710"/>
                <a:gd name="connsiteX27" fmla="*/ 0 w 579692"/>
                <a:gd name="connsiteY27" fmla="*/ 343998 h 578710"/>
                <a:gd name="connsiteX28" fmla="*/ 18323 w 579692"/>
                <a:gd name="connsiteY28" fmla="*/ 343998 h 578710"/>
                <a:gd name="connsiteX29" fmla="*/ 18323 w 579692"/>
                <a:gd name="connsiteY29" fmla="*/ 361667 h 578710"/>
                <a:gd name="connsiteX30" fmla="*/ 0 w 579692"/>
                <a:gd name="connsiteY30" fmla="*/ 361667 h 578710"/>
                <a:gd name="connsiteX31" fmla="*/ 187532 w 579692"/>
                <a:gd name="connsiteY31" fmla="*/ 319567 h 578710"/>
                <a:gd name="connsiteX32" fmla="*/ 208604 w 579692"/>
                <a:gd name="connsiteY32" fmla="*/ 339938 h 578710"/>
                <a:gd name="connsiteX33" fmla="*/ 228996 w 579692"/>
                <a:gd name="connsiteY33" fmla="*/ 319567 h 578710"/>
                <a:gd name="connsiteX34" fmla="*/ 241911 w 579692"/>
                <a:gd name="connsiteY34" fmla="*/ 331789 h 578710"/>
                <a:gd name="connsiteX35" fmla="*/ 214722 w 579692"/>
                <a:gd name="connsiteY35" fmla="*/ 358951 h 578710"/>
                <a:gd name="connsiteX36" fmla="*/ 208604 w 579692"/>
                <a:gd name="connsiteY36" fmla="*/ 361667 h 578710"/>
                <a:gd name="connsiteX37" fmla="*/ 201807 w 579692"/>
                <a:gd name="connsiteY37" fmla="*/ 358951 h 578710"/>
                <a:gd name="connsiteX38" fmla="*/ 174617 w 579692"/>
                <a:gd name="connsiteY38" fmla="*/ 331789 h 578710"/>
                <a:gd name="connsiteX39" fmla="*/ 389384 w 579692"/>
                <a:gd name="connsiteY39" fmla="*/ 316881 h 578710"/>
                <a:gd name="connsiteX40" fmla="*/ 389384 w 579692"/>
                <a:gd name="connsiteY40" fmla="*/ 334517 h 578710"/>
                <a:gd name="connsiteX41" fmla="*/ 426111 w 579692"/>
                <a:gd name="connsiteY41" fmla="*/ 334517 h 578710"/>
                <a:gd name="connsiteX42" fmla="*/ 426111 w 579692"/>
                <a:gd name="connsiteY42" fmla="*/ 316881 h 578710"/>
                <a:gd name="connsiteX43" fmla="*/ 389384 w 579692"/>
                <a:gd name="connsiteY43" fmla="*/ 280252 h 578710"/>
                <a:gd name="connsiteX44" fmla="*/ 389384 w 579692"/>
                <a:gd name="connsiteY44" fmla="*/ 298567 h 578710"/>
                <a:gd name="connsiteX45" fmla="*/ 426111 w 579692"/>
                <a:gd name="connsiteY45" fmla="*/ 298567 h 578710"/>
                <a:gd name="connsiteX46" fmla="*/ 426111 w 579692"/>
                <a:gd name="connsiteY46" fmla="*/ 280252 h 578710"/>
                <a:gd name="connsiteX47" fmla="*/ 241956 w 579692"/>
                <a:gd name="connsiteY47" fmla="*/ 265251 h 578710"/>
                <a:gd name="connsiteX48" fmla="*/ 263028 w 579692"/>
                <a:gd name="connsiteY48" fmla="*/ 285622 h 578710"/>
                <a:gd name="connsiteX49" fmla="*/ 283420 w 579692"/>
                <a:gd name="connsiteY49" fmla="*/ 265251 h 578710"/>
                <a:gd name="connsiteX50" fmla="*/ 296335 w 579692"/>
                <a:gd name="connsiteY50" fmla="*/ 277473 h 578710"/>
                <a:gd name="connsiteX51" fmla="*/ 269146 w 579692"/>
                <a:gd name="connsiteY51" fmla="*/ 304635 h 578710"/>
                <a:gd name="connsiteX52" fmla="*/ 263028 w 579692"/>
                <a:gd name="connsiteY52" fmla="*/ 307351 h 578710"/>
                <a:gd name="connsiteX53" fmla="*/ 256231 w 579692"/>
                <a:gd name="connsiteY53" fmla="*/ 304635 h 578710"/>
                <a:gd name="connsiteX54" fmla="*/ 229041 w 579692"/>
                <a:gd name="connsiteY54" fmla="*/ 277473 h 578710"/>
                <a:gd name="connsiteX55" fmla="*/ 133216 w 579692"/>
                <a:gd name="connsiteY55" fmla="*/ 265251 h 578710"/>
                <a:gd name="connsiteX56" fmla="*/ 154288 w 579692"/>
                <a:gd name="connsiteY56" fmla="*/ 285622 h 578710"/>
                <a:gd name="connsiteX57" fmla="*/ 174680 w 579692"/>
                <a:gd name="connsiteY57" fmla="*/ 265251 h 578710"/>
                <a:gd name="connsiteX58" fmla="*/ 187595 w 579692"/>
                <a:gd name="connsiteY58" fmla="*/ 277473 h 578710"/>
                <a:gd name="connsiteX59" fmla="*/ 160406 w 579692"/>
                <a:gd name="connsiteY59" fmla="*/ 304635 h 578710"/>
                <a:gd name="connsiteX60" fmla="*/ 154288 w 579692"/>
                <a:gd name="connsiteY60" fmla="*/ 307351 h 578710"/>
                <a:gd name="connsiteX61" fmla="*/ 147491 w 579692"/>
                <a:gd name="connsiteY61" fmla="*/ 304635 h 578710"/>
                <a:gd name="connsiteX62" fmla="*/ 120301 w 579692"/>
                <a:gd name="connsiteY62" fmla="*/ 277473 h 578710"/>
                <a:gd name="connsiteX63" fmla="*/ 389384 w 579692"/>
                <a:gd name="connsiteY63" fmla="*/ 244301 h 578710"/>
                <a:gd name="connsiteX64" fmla="*/ 389384 w 579692"/>
                <a:gd name="connsiteY64" fmla="*/ 262616 h 578710"/>
                <a:gd name="connsiteX65" fmla="*/ 426111 w 579692"/>
                <a:gd name="connsiteY65" fmla="*/ 262616 h 578710"/>
                <a:gd name="connsiteX66" fmla="*/ 426111 w 579692"/>
                <a:gd name="connsiteY66" fmla="*/ 244301 h 578710"/>
                <a:gd name="connsiteX67" fmla="*/ 380543 w 579692"/>
                <a:gd name="connsiteY67" fmla="*/ 225987 h 578710"/>
                <a:gd name="connsiteX68" fmla="*/ 434952 w 579692"/>
                <a:gd name="connsiteY68" fmla="*/ 225987 h 578710"/>
                <a:gd name="connsiteX69" fmla="*/ 443794 w 579692"/>
                <a:gd name="connsiteY69" fmla="*/ 235483 h 578710"/>
                <a:gd name="connsiteX70" fmla="*/ 443794 w 579692"/>
                <a:gd name="connsiteY70" fmla="*/ 344014 h 578710"/>
                <a:gd name="connsiteX71" fmla="*/ 434952 w 579692"/>
                <a:gd name="connsiteY71" fmla="*/ 352832 h 578710"/>
                <a:gd name="connsiteX72" fmla="*/ 380543 w 579692"/>
                <a:gd name="connsiteY72" fmla="*/ 352832 h 578710"/>
                <a:gd name="connsiteX73" fmla="*/ 371701 w 579692"/>
                <a:gd name="connsiteY73" fmla="*/ 344014 h 578710"/>
                <a:gd name="connsiteX74" fmla="*/ 371701 w 579692"/>
                <a:gd name="connsiteY74" fmla="*/ 235483 h 578710"/>
                <a:gd name="connsiteX75" fmla="*/ 380543 w 579692"/>
                <a:gd name="connsiteY75" fmla="*/ 225987 h 578710"/>
                <a:gd name="connsiteX76" fmla="*/ 352708 w 579692"/>
                <a:gd name="connsiteY76" fmla="*/ 181144 h 578710"/>
                <a:gd name="connsiteX77" fmla="*/ 326884 w 579692"/>
                <a:gd name="connsiteY77" fmla="*/ 522400 h 578710"/>
                <a:gd name="connsiteX78" fmla="*/ 362223 w 579692"/>
                <a:gd name="connsiteY78" fmla="*/ 517650 h 578710"/>
                <a:gd name="connsiteX79" fmla="*/ 362223 w 579692"/>
                <a:gd name="connsiteY79" fmla="*/ 479658 h 578710"/>
                <a:gd name="connsiteX80" fmla="*/ 407755 w 579692"/>
                <a:gd name="connsiteY80" fmla="*/ 434202 h 578710"/>
                <a:gd name="connsiteX81" fmla="*/ 453288 w 579692"/>
                <a:gd name="connsiteY81" fmla="*/ 479658 h 578710"/>
                <a:gd name="connsiteX82" fmla="*/ 453288 w 579692"/>
                <a:gd name="connsiteY82" fmla="*/ 517650 h 578710"/>
                <a:gd name="connsiteX83" fmla="*/ 488627 w 579692"/>
                <a:gd name="connsiteY83" fmla="*/ 522400 h 578710"/>
                <a:gd name="connsiteX84" fmla="*/ 462802 w 579692"/>
                <a:gd name="connsiteY84" fmla="*/ 181144 h 578710"/>
                <a:gd name="connsiteX85" fmla="*/ 407755 w 579692"/>
                <a:gd name="connsiteY85" fmla="*/ 81413 h 578710"/>
                <a:gd name="connsiteX86" fmla="*/ 353388 w 579692"/>
                <a:gd name="connsiteY86" fmla="*/ 135688 h 578710"/>
                <a:gd name="connsiteX87" fmla="*/ 353388 w 579692"/>
                <a:gd name="connsiteY87" fmla="*/ 162826 h 578710"/>
                <a:gd name="connsiteX88" fmla="*/ 462123 w 579692"/>
                <a:gd name="connsiteY88" fmla="*/ 162826 h 578710"/>
                <a:gd name="connsiteX89" fmla="*/ 462123 w 579692"/>
                <a:gd name="connsiteY89" fmla="*/ 135688 h 578710"/>
                <a:gd name="connsiteX90" fmla="*/ 407755 w 579692"/>
                <a:gd name="connsiteY90" fmla="*/ 81413 h 578710"/>
                <a:gd name="connsiteX91" fmla="*/ 501539 w 579692"/>
                <a:gd name="connsiteY91" fmla="*/ 18318 h 578710"/>
                <a:gd name="connsiteX92" fmla="*/ 525325 w 579692"/>
                <a:gd name="connsiteY92" fmla="*/ 72593 h 578710"/>
                <a:gd name="connsiteX93" fmla="*/ 501539 w 579692"/>
                <a:gd name="connsiteY93" fmla="*/ 126190 h 578710"/>
                <a:gd name="connsiteX94" fmla="*/ 507655 w 579692"/>
                <a:gd name="connsiteY94" fmla="*/ 126868 h 578710"/>
                <a:gd name="connsiteX95" fmla="*/ 562023 w 579692"/>
                <a:gd name="connsiteY95" fmla="*/ 72593 h 578710"/>
                <a:gd name="connsiteX96" fmla="*/ 507655 w 579692"/>
                <a:gd name="connsiteY96" fmla="*/ 18318 h 578710"/>
                <a:gd name="connsiteX97" fmla="*/ 501539 w 579692"/>
                <a:gd name="connsiteY97" fmla="*/ 18318 h 578710"/>
                <a:gd name="connsiteX98" fmla="*/ 507655 w 579692"/>
                <a:gd name="connsiteY98" fmla="*/ 0 h 578710"/>
                <a:gd name="connsiteX99" fmla="*/ 579692 w 579692"/>
                <a:gd name="connsiteY99" fmla="*/ 72593 h 578710"/>
                <a:gd name="connsiteX100" fmla="*/ 507655 w 579692"/>
                <a:gd name="connsiteY100" fmla="*/ 144508 h 578710"/>
                <a:gd name="connsiteX101" fmla="*/ 480472 w 579692"/>
                <a:gd name="connsiteY101" fmla="*/ 139080 h 578710"/>
                <a:gd name="connsiteX102" fmla="*/ 480472 w 579692"/>
                <a:gd name="connsiteY102" fmla="*/ 171645 h 578710"/>
                <a:gd name="connsiteX103" fmla="*/ 506296 w 579692"/>
                <a:gd name="connsiteY103" fmla="*/ 514258 h 578710"/>
                <a:gd name="connsiteX104" fmla="*/ 525325 w 579692"/>
                <a:gd name="connsiteY104" fmla="*/ 488478 h 578710"/>
                <a:gd name="connsiteX105" fmla="*/ 543674 w 579692"/>
                <a:gd name="connsiteY105" fmla="*/ 488478 h 578710"/>
                <a:gd name="connsiteX106" fmla="*/ 570857 w 579692"/>
                <a:gd name="connsiteY106" fmla="*/ 515615 h 578710"/>
                <a:gd name="connsiteX107" fmla="*/ 579692 w 579692"/>
                <a:gd name="connsiteY107" fmla="*/ 515615 h 578710"/>
                <a:gd name="connsiteX108" fmla="*/ 579692 w 579692"/>
                <a:gd name="connsiteY108" fmla="*/ 533933 h 578710"/>
                <a:gd name="connsiteX109" fmla="*/ 570857 w 579692"/>
                <a:gd name="connsiteY109" fmla="*/ 533933 h 578710"/>
                <a:gd name="connsiteX110" fmla="*/ 534839 w 579692"/>
                <a:gd name="connsiteY110" fmla="*/ 515615 h 578710"/>
                <a:gd name="connsiteX111" fmla="*/ 517170 w 579692"/>
                <a:gd name="connsiteY111" fmla="*/ 529184 h 578710"/>
                <a:gd name="connsiteX112" fmla="*/ 579692 w 579692"/>
                <a:gd name="connsiteY112" fmla="*/ 578710 h 578710"/>
                <a:gd name="connsiteX113" fmla="*/ 562023 w 579692"/>
                <a:gd name="connsiteY113" fmla="*/ 578710 h 578710"/>
                <a:gd name="connsiteX114" fmla="*/ 407755 w 579692"/>
                <a:gd name="connsiteY114" fmla="*/ 533933 h 578710"/>
                <a:gd name="connsiteX115" fmla="*/ 253488 w 579692"/>
                <a:gd name="connsiteY115" fmla="*/ 578710 h 578710"/>
                <a:gd name="connsiteX116" fmla="*/ 235818 w 579692"/>
                <a:gd name="connsiteY116" fmla="*/ 578710 h 578710"/>
                <a:gd name="connsiteX117" fmla="*/ 286108 w 579692"/>
                <a:gd name="connsiteY117" fmla="*/ 533255 h 578710"/>
                <a:gd name="connsiteX118" fmla="*/ 253488 w 579692"/>
                <a:gd name="connsiteY118" fmla="*/ 515615 h 578710"/>
                <a:gd name="connsiteX119" fmla="*/ 217469 w 579692"/>
                <a:gd name="connsiteY119" fmla="*/ 533933 h 578710"/>
                <a:gd name="connsiteX120" fmla="*/ 181451 w 579692"/>
                <a:gd name="connsiteY120" fmla="*/ 515615 h 578710"/>
                <a:gd name="connsiteX121" fmla="*/ 144753 w 579692"/>
                <a:gd name="connsiteY121" fmla="*/ 533933 h 578710"/>
                <a:gd name="connsiteX122" fmla="*/ 108735 w 579692"/>
                <a:gd name="connsiteY122" fmla="*/ 515615 h 578710"/>
                <a:gd name="connsiteX123" fmla="*/ 72716 w 579692"/>
                <a:gd name="connsiteY123" fmla="*/ 533933 h 578710"/>
                <a:gd name="connsiteX124" fmla="*/ 36018 w 579692"/>
                <a:gd name="connsiteY124" fmla="*/ 515615 h 578710"/>
                <a:gd name="connsiteX125" fmla="*/ 0 w 579692"/>
                <a:gd name="connsiteY125" fmla="*/ 533933 h 578710"/>
                <a:gd name="connsiteX126" fmla="*/ 0 w 579692"/>
                <a:gd name="connsiteY126" fmla="*/ 515615 h 578710"/>
                <a:gd name="connsiteX127" fmla="*/ 27184 w 579692"/>
                <a:gd name="connsiteY127" fmla="*/ 488478 h 578710"/>
                <a:gd name="connsiteX128" fmla="*/ 45533 w 579692"/>
                <a:gd name="connsiteY128" fmla="*/ 488478 h 578710"/>
                <a:gd name="connsiteX129" fmla="*/ 72716 w 579692"/>
                <a:gd name="connsiteY129" fmla="*/ 515615 h 578710"/>
                <a:gd name="connsiteX130" fmla="*/ 99900 w 579692"/>
                <a:gd name="connsiteY130" fmla="*/ 488478 h 578710"/>
                <a:gd name="connsiteX131" fmla="*/ 117569 w 579692"/>
                <a:gd name="connsiteY131" fmla="*/ 488478 h 578710"/>
                <a:gd name="connsiteX132" fmla="*/ 144753 w 579692"/>
                <a:gd name="connsiteY132" fmla="*/ 515615 h 578710"/>
                <a:gd name="connsiteX133" fmla="*/ 171937 w 579692"/>
                <a:gd name="connsiteY133" fmla="*/ 488478 h 578710"/>
                <a:gd name="connsiteX134" fmla="*/ 190286 w 579692"/>
                <a:gd name="connsiteY134" fmla="*/ 488478 h 578710"/>
                <a:gd name="connsiteX135" fmla="*/ 217469 w 579692"/>
                <a:gd name="connsiteY135" fmla="*/ 515615 h 578710"/>
                <a:gd name="connsiteX136" fmla="*/ 244653 w 579692"/>
                <a:gd name="connsiteY136" fmla="*/ 488478 h 578710"/>
                <a:gd name="connsiteX137" fmla="*/ 263002 w 579692"/>
                <a:gd name="connsiteY137" fmla="*/ 488478 h 578710"/>
                <a:gd name="connsiteX138" fmla="*/ 290186 w 579692"/>
                <a:gd name="connsiteY138" fmla="*/ 515615 h 578710"/>
                <a:gd name="connsiteX139" fmla="*/ 309894 w 579692"/>
                <a:gd name="connsiteY139" fmla="*/ 506795 h 578710"/>
                <a:gd name="connsiteX140" fmla="*/ 335039 w 579692"/>
                <a:gd name="connsiteY140" fmla="*/ 171645 h 578710"/>
                <a:gd name="connsiteX141" fmla="*/ 335039 w 579692"/>
                <a:gd name="connsiteY141" fmla="*/ 165539 h 578710"/>
                <a:gd name="connsiteX142" fmla="*/ 74755 w 579692"/>
                <a:gd name="connsiteY142" fmla="*/ 226599 h 578710"/>
                <a:gd name="connsiteX143" fmla="*/ 70678 w 579692"/>
                <a:gd name="connsiteY143" fmla="*/ 208960 h 578710"/>
                <a:gd name="connsiteX144" fmla="*/ 335039 w 579692"/>
                <a:gd name="connsiteY144" fmla="*/ 146543 h 578710"/>
                <a:gd name="connsiteX145" fmla="*/ 335039 w 579692"/>
                <a:gd name="connsiteY145" fmla="*/ 135688 h 578710"/>
                <a:gd name="connsiteX146" fmla="*/ 336398 w 579692"/>
                <a:gd name="connsiteY146" fmla="*/ 124833 h 578710"/>
                <a:gd name="connsiteX147" fmla="*/ 70678 w 579692"/>
                <a:gd name="connsiteY147" fmla="*/ 62416 h 578710"/>
                <a:gd name="connsiteX148" fmla="*/ 74755 w 579692"/>
                <a:gd name="connsiteY148" fmla="*/ 44777 h 578710"/>
                <a:gd name="connsiteX149" fmla="*/ 341155 w 579692"/>
                <a:gd name="connsiteY149" fmla="*/ 107194 h 578710"/>
                <a:gd name="connsiteX150" fmla="*/ 407755 w 579692"/>
                <a:gd name="connsiteY150" fmla="*/ 63095 h 578710"/>
                <a:gd name="connsiteX151" fmla="*/ 478433 w 579692"/>
                <a:gd name="connsiteY151" fmla="*/ 120084 h 578710"/>
                <a:gd name="connsiteX152" fmla="*/ 507655 w 579692"/>
                <a:gd name="connsiteY152" fmla="*/ 72593 h 578710"/>
                <a:gd name="connsiteX153" fmla="*/ 476394 w 579692"/>
                <a:gd name="connsiteY153" fmla="*/ 23067 h 578710"/>
                <a:gd name="connsiteX154" fmla="*/ 470957 w 579692"/>
                <a:gd name="connsiteY154" fmla="*/ 14926 h 578710"/>
                <a:gd name="connsiteX155" fmla="*/ 476394 w 579692"/>
                <a:gd name="connsiteY155" fmla="*/ 6784 h 578710"/>
                <a:gd name="connsiteX156" fmla="*/ 507655 w 579692"/>
                <a:gd name="connsiteY156" fmla="*/ 0 h 578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579692" h="578710">
                  <a:moveTo>
                    <a:pt x="407755" y="452520"/>
                  </a:moveTo>
                  <a:cubicBezTo>
                    <a:pt x="392804" y="452520"/>
                    <a:pt x="380572" y="464732"/>
                    <a:pt x="380572" y="479658"/>
                  </a:cubicBezTo>
                  <a:lnTo>
                    <a:pt x="380572" y="516294"/>
                  </a:lnTo>
                  <a:cubicBezTo>
                    <a:pt x="389406" y="515615"/>
                    <a:pt x="398921" y="515615"/>
                    <a:pt x="407755" y="515615"/>
                  </a:cubicBezTo>
                  <a:cubicBezTo>
                    <a:pt x="416590" y="515615"/>
                    <a:pt x="426104" y="515615"/>
                    <a:pt x="434939" y="516294"/>
                  </a:cubicBezTo>
                  <a:lnTo>
                    <a:pt x="434939" y="479658"/>
                  </a:lnTo>
                  <a:cubicBezTo>
                    <a:pt x="434939" y="464732"/>
                    <a:pt x="422706" y="452520"/>
                    <a:pt x="407755" y="452520"/>
                  </a:cubicBezTo>
                  <a:close/>
                  <a:moveTo>
                    <a:pt x="108740" y="379990"/>
                  </a:moveTo>
                  <a:lnTo>
                    <a:pt x="127063" y="379990"/>
                  </a:lnTo>
                  <a:lnTo>
                    <a:pt x="127063" y="398313"/>
                  </a:lnTo>
                  <a:lnTo>
                    <a:pt x="108740" y="398313"/>
                  </a:lnTo>
                  <a:close/>
                  <a:moveTo>
                    <a:pt x="72748" y="379990"/>
                  </a:moveTo>
                  <a:lnTo>
                    <a:pt x="90417" y="379990"/>
                  </a:lnTo>
                  <a:lnTo>
                    <a:pt x="90417" y="398313"/>
                  </a:lnTo>
                  <a:lnTo>
                    <a:pt x="72748" y="398313"/>
                  </a:lnTo>
                  <a:close/>
                  <a:moveTo>
                    <a:pt x="35992" y="379990"/>
                  </a:moveTo>
                  <a:lnTo>
                    <a:pt x="54315" y="379990"/>
                  </a:lnTo>
                  <a:lnTo>
                    <a:pt x="54315" y="398313"/>
                  </a:lnTo>
                  <a:lnTo>
                    <a:pt x="35992" y="398313"/>
                  </a:lnTo>
                  <a:close/>
                  <a:moveTo>
                    <a:pt x="72748" y="343998"/>
                  </a:moveTo>
                  <a:lnTo>
                    <a:pt x="90417" y="343998"/>
                  </a:lnTo>
                  <a:lnTo>
                    <a:pt x="90417" y="361667"/>
                  </a:lnTo>
                  <a:lnTo>
                    <a:pt x="72748" y="361667"/>
                  </a:lnTo>
                  <a:close/>
                  <a:moveTo>
                    <a:pt x="35992" y="343998"/>
                  </a:moveTo>
                  <a:lnTo>
                    <a:pt x="54315" y="343998"/>
                  </a:lnTo>
                  <a:lnTo>
                    <a:pt x="54315" y="361667"/>
                  </a:lnTo>
                  <a:lnTo>
                    <a:pt x="35992" y="361667"/>
                  </a:lnTo>
                  <a:close/>
                  <a:moveTo>
                    <a:pt x="0" y="343998"/>
                  </a:moveTo>
                  <a:lnTo>
                    <a:pt x="18323" y="343998"/>
                  </a:lnTo>
                  <a:lnTo>
                    <a:pt x="18323" y="361667"/>
                  </a:lnTo>
                  <a:lnTo>
                    <a:pt x="0" y="361667"/>
                  </a:lnTo>
                  <a:close/>
                  <a:moveTo>
                    <a:pt x="187532" y="319567"/>
                  </a:moveTo>
                  <a:lnTo>
                    <a:pt x="208604" y="339938"/>
                  </a:lnTo>
                  <a:lnTo>
                    <a:pt x="228996" y="319567"/>
                  </a:lnTo>
                  <a:lnTo>
                    <a:pt x="241911" y="331789"/>
                  </a:lnTo>
                  <a:lnTo>
                    <a:pt x="214722" y="358951"/>
                  </a:lnTo>
                  <a:cubicBezTo>
                    <a:pt x="212682" y="360988"/>
                    <a:pt x="210643" y="361667"/>
                    <a:pt x="208604" y="361667"/>
                  </a:cubicBezTo>
                  <a:cubicBezTo>
                    <a:pt x="205885" y="361667"/>
                    <a:pt x="203846" y="360988"/>
                    <a:pt x="201807" y="358951"/>
                  </a:cubicBezTo>
                  <a:lnTo>
                    <a:pt x="174617" y="331789"/>
                  </a:lnTo>
                  <a:close/>
                  <a:moveTo>
                    <a:pt x="389384" y="316881"/>
                  </a:moveTo>
                  <a:lnTo>
                    <a:pt x="389384" y="334517"/>
                  </a:lnTo>
                  <a:lnTo>
                    <a:pt x="426111" y="334517"/>
                  </a:lnTo>
                  <a:lnTo>
                    <a:pt x="426111" y="316881"/>
                  </a:lnTo>
                  <a:close/>
                  <a:moveTo>
                    <a:pt x="389384" y="280252"/>
                  </a:moveTo>
                  <a:lnTo>
                    <a:pt x="389384" y="298567"/>
                  </a:lnTo>
                  <a:lnTo>
                    <a:pt x="426111" y="298567"/>
                  </a:lnTo>
                  <a:lnTo>
                    <a:pt x="426111" y="280252"/>
                  </a:lnTo>
                  <a:close/>
                  <a:moveTo>
                    <a:pt x="241956" y="265251"/>
                  </a:moveTo>
                  <a:lnTo>
                    <a:pt x="263028" y="285622"/>
                  </a:lnTo>
                  <a:lnTo>
                    <a:pt x="283420" y="265251"/>
                  </a:lnTo>
                  <a:lnTo>
                    <a:pt x="296335" y="277473"/>
                  </a:lnTo>
                  <a:lnTo>
                    <a:pt x="269146" y="304635"/>
                  </a:lnTo>
                  <a:cubicBezTo>
                    <a:pt x="267106" y="306672"/>
                    <a:pt x="265067" y="307351"/>
                    <a:pt x="263028" y="307351"/>
                  </a:cubicBezTo>
                  <a:cubicBezTo>
                    <a:pt x="260309" y="307351"/>
                    <a:pt x="258270" y="306672"/>
                    <a:pt x="256231" y="304635"/>
                  </a:cubicBezTo>
                  <a:lnTo>
                    <a:pt x="229041" y="277473"/>
                  </a:lnTo>
                  <a:close/>
                  <a:moveTo>
                    <a:pt x="133216" y="265251"/>
                  </a:moveTo>
                  <a:lnTo>
                    <a:pt x="154288" y="285622"/>
                  </a:lnTo>
                  <a:lnTo>
                    <a:pt x="174680" y="265251"/>
                  </a:lnTo>
                  <a:lnTo>
                    <a:pt x="187595" y="277473"/>
                  </a:lnTo>
                  <a:lnTo>
                    <a:pt x="160406" y="304635"/>
                  </a:lnTo>
                  <a:cubicBezTo>
                    <a:pt x="158366" y="306672"/>
                    <a:pt x="156327" y="307351"/>
                    <a:pt x="154288" y="307351"/>
                  </a:cubicBezTo>
                  <a:cubicBezTo>
                    <a:pt x="151569" y="307351"/>
                    <a:pt x="149530" y="306672"/>
                    <a:pt x="147491" y="304635"/>
                  </a:cubicBezTo>
                  <a:lnTo>
                    <a:pt x="120301" y="277473"/>
                  </a:lnTo>
                  <a:close/>
                  <a:moveTo>
                    <a:pt x="389384" y="244301"/>
                  </a:moveTo>
                  <a:lnTo>
                    <a:pt x="389384" y="262616"/>
                  </a:lnTo>
                  <a:lnTo>
                    <a:pt x="426111" y="262616"/>
                  </a:lnTo>
                  <a:lnTo>
                    <a:pt x="426111" y="244301"/>
                  </a:lnTo>
                  <a:close/>
                  <a:moveTo>
                    <a:pt x="380543" y="225987"/>
                  </a:moveTo>
                  <a:lnTo>
                    <a:pt x="434952" y="225987"/>
                  </a:lnTo>
                  <a:cubicBezTo>
                    <a:pt x="439713" y="225987"/>
                    <a:pt x="443794" y="230057"/>
                    <a:pt x="443794" y="235483"/>
                  </a:cubicBezTo>
                  <a:lnTo>
                    <a:pt x="443794" y="344014"/>
                  </a:lnTo>
                  <a:cubicBezTo>
                    <a:pt x="443794" y="348762"/>
                    <a:pt x="439713" y="352832"/>
                    <a:pt x="434952" y="352832"/>
                  </a:cubicBezTo>
                  <a:lnTo>
                    <a:pt x="380543" y="352832"/>
                  </a:lnTo>
                  <a:cubicBezTo>
                    <a:pt x="375782" y="352832"/>
                    <a:pt x="371701" y="348762"/>
                    <a:pt x="371701" y="344014"/>
                  </a:cubicBezTo>
                  <a:lnTo>
                    <a:pt x="371701" y="235483"/>
                  </a:lnTo>
                  <a:cubicBezTo>
                    <a:pt x="371701" y="230057"/>
                    <a:pt x="375782" y="225987"/>
                    <a:pt x="380543" y="225987"/>
                  </a:cubicBezTo>
                  <a:close/>
                  <a:moveTo>
                    <a:pt x="352708" y="181144"/>
                  </a:moveTo>
                  <a:lnTo>
                    <a:pt x="326884" y="522400"/>
                  </a:lnTo>
                  <a:cubicBezTo>
                    <a:pt x="338437" y="520364"/>
                    <a:pt x="349990" y="519007"/>
                    <a:pt x="362223" y="517650"/>
                  </a:cubicBezTo>
                  <a:lnTo>
                    <a:pt x="362223" y="479658"/>
                  </a:lnTo>
                  <a:cubicBezTo>
                    <a:pt x="362223" y="454555"/>
                    <a:pt x="382610" y="434202"/>
                    <a:pt x="407755" y="434202"/>
                  </a:cubicBezTo>
                  <a:cubicBezTo>
                    <a:pt x="432900" y="434202"/>
                    <a:pt x="453288" y="454555"/>
                    <a:pt x="453288" y="479658"/>
                  </a:cubicBezTo>
                  <a:lnTo>
                    <a:pt x="453288" y="517650"/>
                  </a:lnTo>
                  <a:cubicBezTo>
                    <a:pt x="465521" y="519007"/>
                    <a:pt x="477074" y="520364"/>
                    <a:pt x="488627" y="522400"/>
                  </a:cubicBezTo>
                  <a:lnTo>
                    <a:pt x="462802" y="181144"/>
                  </a:lnTo>
                  <a:close/>
                  <a:moveTo>
                    <a:pt x="407755" y="81413"/>
                  </a:moveTo>
                  <a:cubicBezTo>
                    <a:pt x="377853" y="81413"/>
                    <a:pt x="353388" y="105837"/>
                    <a:pt x="353388" y="135688"/>
                  </a:cubicBezTo>
                  <a:lnTo>
                    <a:pt x="353388" y="162826"/>
                  </a:lnTo>
                  <a:lnTo>
                    <a:pt x="462123" y="162826"/>
                  </a:lnTo>
                  <a:lnTo>
                    <a:pt x="462123" y="135688"/>
                  </a:lnTo>
                  <a:cubicBezTo>
                    <a:pt x="462123" y="105837"/>
                    <a:pt x="437657" y="81413"/>
                    <a:pt x="407755" y="81413"/>
                  </a:cubicBezTo>
                  <a:close/>
                  <a:moveTo>
                    <a:pt x="501539" y="18318"/>
                  </a:moveTo>
                  <a:cubicBezTo>
                    <a:pt x="516490" y="31887"/>
                    <a:pt x="525325" y="51561"/>
                    <a:pt x="525325" y="72593"/>
                  </a:cubicBezTo>
                  <a:cubicBezTo>
                    <a:pt x="525325" y="92946"/>
                    <a:pt x="516490" y="112621"/>
                    <a:pt x="501539" y="126190"/>
                  </a:cubicBezTo>
                  <a:cubicBezTo>
                    <a:pt x="503578" y="126190"/>
                    <a:pt x="505616" y="126868"/>
                    <a:pt x="507655" y="126868"/>
                  </a:cubicBezTo>
                  <a:cubicBezTo>
                    <a:pt x="537557" y="126868"/>
                    <a:pt x="562023" y="102444"/>
                    <a:pt x="562023" y="72593"/>
                  </a:cubicBezTo>
                  <a:cubicBezTo>
                    <a:pt x="562023" y="42742"/>
                    <a:pt x="537557" y="18318"/>
                    <a:pt x="507655" y="18318"/>
                  </a:cubicBezTo>
                  <a:cubicBezTo>
                    <a:pt x="505616" y="18318"/>
                    <a:pt x="503578" y="18318"/>
                    <a:pt x="501539" y="18318"/>
                  </a:cubicBezTo>
                  <a:close/>
                  <a:moveTo>
                    <a:pt x="507655" y="0"/>
                  </a:moveTo>
                  <a:cubicBezTo>
                    <a:pt x="547072" y="0"/>
                    <a:pt x="579692" y="32565"/>
                    <a:pt x="579692" y="72593"/>
                  </a:cubicBezTo>
                  <a:cubicBezTo>
                    <a:pt x="579692" y="111943"/>
                    <a:pt x="547072" y="144508"/>
                    <a:pt x="507655" y="144508"/>
                  </a:cubicBezTo>
                  <a:cubicBezTo>
                    <a:pt x="498141" y="144508"/>
                    <a:pt x="488627" y="143151"/>
                    <a:pt x="480472" y="139080"/>
                  </a:cubicBezTo>
                  <a:lnTo>
                    <a:pt x="480472" y="171645"/>
                  </a:lnTo>
                  <a:lnTo>
                    <a:pt x="506296" y="514258"/>
                  </a:lnTo>
                  <a:cubicBezTo>
                    <a:pt x="517170" y="510866"/>
                    <a:pt x="525325" y="500689"/>
                    <a:pt x="525325" y="488478"/>
                  </a:cubicBezTo>
                  <a:lnTo>
                    <a:pt x="543674" y="488478"/>
                  </a:lnTo>
                  <a:cubicBezTo>
                    <a:pt x="543674" y="503403"/>
                    <a:pt x="555906" y="515615"/>
                    <a:pt x="570857" y="515615"/>
                  </a:cubicBezTo>
                  <a:lnTo>
                    <a:pt x="579692" y="515615"/>
                  </a:lnTo>
                  <a:lnTo>
                    <a:pt x="579692" y="533933"/>
                  </a:lnTo>
                  <a:lnTo>
                    <a:pt x="570857" y="533933"/>
                  </a:lnTo>
                  <a:cubicBezTo>
                    <a:pt x="555906" y="533933"/>
                    <a:pt x="542994" y="526470"/>
                    <a:pt x="534839" y="515615"/>
                  </a:cubicBezTo>
                  <a:cubicBezTo>
                    <a:pt x="530082" y="521043"/>
                    <a:pt x="523965" y="526470"/>
                    <a:pt x="517170" y="529184"/>
                  </a:cubicBezTo>
                  <a:cubicBezTo>
                    <a:pt x="553868" y="540039"/>
                    <a:pt x="579692" y="557000"/>
                    <a:pt x="579692" y="578710"/>
                  </a:cubicBezTo>
                  <a:lnTo>
                    <a:pt x="562023" y="578710"/>
                  </a:lnTo>
                  <a:cubicBezTo>
                    <a:pt x="562023" y="559714"/>
                    <a:pt x="502898" y="533933"/>
                    <a:pt x="407755" y="533933"/>
                  </a:cubicBezTo>
                  <a:cubicBezTo>
                    <a:pt x="312612" y="533933"/>
                    <a:pt x="253488" y="559714"/>
                    <a:pt x="253488" y="578710"/>
                  </a:cubicBezTo>
                  <a:lnTo>
                    <a:pt x="235818" y="578710"/>
                  </a:lnTo>
                  <a:cubicBezTo>
                    <a:pt x="235818" y="559035"/>
                    <a:pt x="255527" y="544110"/>
                    <a:pt x="286108" y="533255"/>
                  </a:cubicBezTo>
                  <a:cubicBezTo>
                    <a:pt x="272516" y="531898"/>
                    <a:pt x="260963" y="525113"/>
                    <a:pt x="253488" y="515615"/>
                  </a:cubicBezTo>
                  <a:cubicBezTo>
                    <a:pt x="245333" y="526470"/>
                    <a:pt x="232420" y="533933"/>
                    <a:pt x="217469" y="533933"/>
                  </a:cubicBezTo>
                  <a:cubicBezTo>
                    <a:pt x="202518" y="533933"/>
                    <a:pt x="189606" y="526470"/>
                    <a:pt x="181451" y="515615"/>
                  </a:cubicBezTo>
                  <a:cubicBezTo>
                    <a:pt x="173296" y="526470"/>
                    <a:pt x="159704" y="533933"/>
                    <a:pt x="144753" y="533933"/>
                  </a:cubicBezTo>
                  <a:cubicBezTo>
                    <a:pt x="129802" y="533933"/>
                    <a:pt x="116890" y="526470"/>
                    <a:pt x="108735" y="515615"/>
                  </a:cubicBezTo>
                  <a:cubicBezTo>
                    <a:pt x="100580" y="526470"/>
                    <a:pt x="87667" y="533933"/>
                    <a:pt x="72716" y="533933"/>
                  </a:cubicBezTo>
                  <a:cubicBezTo>
                    <a:pt x="57765" y="533933"/>
                    <a:pt x="44173" y="526470"/>
                    <a:pt x="36018" y="515615"/>
                  </a:cubicBezTo>
                  <a:cubicBezTo>
                    <a:pt x="27863" y="526470"/>
                    <a:pt x="14951" y="533933"/>
                    <a:pt x="0" y="533933"/>
                  </a:cubicBezTo>
                  <a:lnTo>
                    <a:pt x="0" y="515615"/>
                  </a:lnTo>
                  <a:cubicBezTo>
                    <a:pt x="14951" y="515615"/>
                    <a:pt x="27184" y="503403"/>
                    <a:pt x="27184" y="488478"/>
                  </a:cubicBezTo>
                  <a:lnTo>
                    <a:pt x="45533" y="488478"/>
                  </a:lnTo>
                  <a:cubicBezTo>
                    <a:pt x="45533" y="503403"/>
                    <a:pt x="57765" y="515615"/>
                    <a:pt x="72716" y="515615"/>
                  </a:cubicBezTo>
                  <a:cubicBezTo>
                    <a:pt x="87667" y="515615"/>
                    <a:pt x="99900" y="503403"/>
                    <a:pt x="99900" y="488478"/>
                  </a:cubicBezTo>
                  <a:lnTo>
                    <a:pt x="117569" y="488478"/>
                  </a:lnTo>
                  <a:cubicBezTo>
                    <a:pt x="117569" y="503403"/>
                    <a:pt x="129802" y="515615"/>
                    <a:pt x="144753" y="515615"/>
                  </a:cubicBezTo>
                  <a:cubicBezTo>
                    <a:pt x="159704" y="515615"/>
                    <a:pt x="171937" y="503403"/>
                    <a:pt x="171937" y="488478"/>
                  </a:cubicBezTo>
                  <a:lnTo>
                    <a:pt x="190286" y="488478"/>
                  </a:lnTo>
                  <a:cubicBezTo>
                    <a:pt x="190286" y="503403"/>
                    <a:pt x="202518" y="515615"/>
                    <a:pt x="217469" y="515615"/>
                  </a:cubicBezTo>
                  <a:cubicBezTo>
                    <a:pt x="232420" y="515615"/>
                    <a:pt x="244653" y="503403"/>
                    <a:pt x="244653" y="488478"/>
                  </a:cubicBezTo>
                  <a:lnTo>
                    <a:pt x="263002" y="488478"/>
                  </a:lnTo>
                  <a:cubicBezTo>
                    <a:pt x="263002" y="503403"/>
                    <a:pt x="275235" y="515615"/>
                    <a:pt x="290186" y="515615"/>
                  </a:cubicBezTo>
                  <a:cubicBezTo>
                    <a:pt x="297661" y="515615"/>
                    <a:pt x="305137" y="512223"/>
                    <a:pt x="309894" y="506795"/>
                  </a:cubicBezTo>
                  <a:lnTo>
                    <a:pt x="335039" y="171645"/>
                  </a:lnTo>
                  <a:lnTo>
                    <a:pt x="335039" y="165539"/>
                  </a:lnTo>
                  <a:lnTo>
                    <a:pt x="74755" y="226599"/>
                  </a:lnTo>
                  <a:lnTo>
                    <a:pt x="70678" y="208960"/>
                  </a:lnTo>
                  <a:lnTo>
                    <a:pt x="335039" y="146543"/>
                  </a:lnTo>
                  <a:lnTo>
                    <a:pt x="335039" y="135688"/>
                  </a:lnTo>
                  <a:cubicBezTo>
                    <a:pt x="335039" y="132296"/>
                    <a:pt x="335718" y="128225"/>
                    <a:pt x="336398" y="124833"/>
                  </a:cubicBezTo>
                  <a:lnTo>
                    <a:pt x="70678" y="62416"/>
                  </a:lnTo>
                  <a:lnTo>
                    <a:pt x="74755" y="44777"/>
                  </a:lnTo>
                  <a:lnTo>
                    <a:pt x="341155" y="107194"/>
                  </a:lnTo>
                  <a:cubicBezTo>
                    <a:pt x="352029" y="81413"/>
                    <a:pt x="377853" y="63095"/>
                    <a:pt x="407755" y="63095"/>
                  </a:cubicBezTo>
                  <a:cubicBezTo>
                    <a:pt x="442414" y="63095"/>
                    <a:pt x="471637" y="87519"/>
                    <a:pt x="478433" y="120084"/>
                  </a:cubicBezTo>
                  <a:cubicBezTo>
                    <a:pt x="496102" y="110586"/>
                    <a:pt x="507655" y="92268"/>
                    <a:pt x="507655" y="72593"/>
                  </a:cubicBezTo>
                  <a:cubicBezTo>
                    <a:pt x="507655" y="51561"/>
                    <a:pt x="495423" y="32565"/>
                    <a:pt x="476394" y="23067"/>
                  </a:cubicBezTo>
                  <a:cubicBezTo>
                    <a:pt x="472996" y="21710"/>
                    <a:pt x="470957" y="18996"/>
                    <a:pt x="470957" y="14926"/>
                  </a:cubicBezTo>
                  <a:cubicBezTo>
                    <a:pt x="470957" y="11533"/>
                    <a:pt x="472996" y="8820"/>
                    <a:pt x="476394" y="6784"/>
                  </a:cubicBezTo>
                  <a:cubicBezTo>
                    <a:pt x="485908" y="2714"/>
                    <a:pt x="496782" y="0"/>
                    <a:pt x="507655" y="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69" name="箭头: 右 68">
              <a:extLst>
                <a:ext uri="{FF2B5EF4-FFF2-40B4-BE49-F238E27FC236}">
                  <a16:creationId xmlns="" xmlns:a16="http://schemas.microsoft.com/office/drawing/2014/main" id="{388BA933-0705-4332-968B-2B3B4F1A344F}"/>
                </a:ext>
              </a:extLst>
            </p:cNvPr>
            <p:cNvSpPr/>
            <p:nvPr/>
          </p:nvSpPr>
          <p:spPr>
            <a:xfrm>
              <a:off x="2219893" y="1102053"/>
              <a:ext cx="1439383" cy="844296"/>
            </a:xfrm>
            <a:prstGeom prst="rightArrow">
              <a:avLst/>
            </a:prstGeom>
            <a:solidFill>
              <a:srgbClr val="92D050"/>
            </a:solidFill>
          </p:spPr>
          <p:txBody>
            <a:bodyPr wrap="square" tIns="108000" bIns="108000" rtlCol="0" anchor="ctr">
              <a:spAutoFit/>
            </a:bodyPr>
            <a:lstStyle/>
            <a:p>
              <a:pPr marR="76200" algn="just">
                <a:lnSpc>
                  <a:spcPts val="1600"/>
                </a:lnSpc>
                <a:spcAft>
                  <a:spcPts val="0"/>
                </a:spcAft>
              </a:pPr>
              <a:r>
                <a:rPr lang="zh-CN" altLang="en-US" sz="1600" b="1" kern="100" dirty="0">
                  <a:solidFill>
                    <a:srgbClr val="002060"/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目標方向</a:t>
              </a:r>
            </a:p>
          </p:txBody>
        </p:sp>
      </p:grpSp>
      <p:sp>
        <p:nvSpPr>
          <p:cNvPr id="72" name="箭头: 右 71">
            <a:extLst>
              <a:ext uri="{FF2B5EF4-FFF2-40B4-BE49-F238E27FC236}">
                <a16:creationId xmlns="" xmlns:a16="http://schemas.microsoft.com/office/drawing/2014/main" id="{5776E26E-D242-427B-97B4-BA8CFAED1E07}"/>
              </a:ext>
            </a:extLst>
          </p:cNvPr>
          <p:cNvSpPr/>
          <p:nvPr/>
        </p:nvSpPr>
        <p:spPr>
          <a:xfrm rot="5400000">
            <a:off x="385274" y="2644121"/>
            <a:ext cx="1291899" cy="1162544"/>
          </a:xfrm>
          <a:prstGeom prst="rightArrow">
            <a:avLst/>
          </a:prstGeom>
          <a:solidFill>
            <a:srgbClr val="92D050"/>
          </a:solidFill>
        </p:spPr>
        <p:txBody>
          <a:bodyPr vert="vert270" wrap="square" tIns="180000" bIns="252000" rtlCol="0" anchor="ctr">
            <a:spAutoFit/>
          </a:bodyPr>
          <a:lstStyle/>
          <a:p>
            <a:pPr marR="76200" algn="ctr">
              <a:lnSpc>
                <a:spcPts val="1600"/>
              </a:lnSpc>
              <a:spcAft>
                <a:spcPts val="0"/>
              </a:spcAft>
            </a:pPr>
            <a:r>
              <a:rPr lang="zh-CN" altLang="en-US" sz="1600" b="1" kern="100" dirty="0">
                <a:solidFill>
                  <a:srgbClr val="00206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成长历程</a:t>
            </a:r>
          </a:p>
        </p:txBody>
      </p:sp>
      <p:sp>
        <p:nvSpPr>
          <p:cNvPr id="74" name="標題 1">
            <a:extLst>
              <a:ext uri="{FF2B5EF4-FFF2-40B4-BE49-F238E27FC236}">
                <a16:creationId xmlns="" xmlns:a16="http://schemas.microsoft.com/office/drawing/2014/main" id="{1741D6D0-C938-4AA6-BA26-3E3356B5BDD9}"/>
              </a:ext>
            </a:extLst>
          </p:cNvPr>
          <p:cNvSpPr txBox="1">
            <a:spLocks/>
          </p:cNvSpPr>
          <p:nvPr/>
        </p:nvSpPr>
        <p:spPr bwMode="auto">
          <a:xfrm>
            <a:off x="1777048" y="66189"/>
            <a:ext cx="5544616" cy="758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微軟正黑體" panose="020B0604030504040204" pitchFamily="34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TW" dirty="0" smtClean="0">
                <a:latin typeface="Century Gothic" panose="020B0502020202090204" pitchFamily="34" charset="0"/>
              </a:rPr>
              <a:t>C1.</a:t>
            </a:r>
            <a:r>
              <a:rPr lang="zh-TW" altLang="en-US" dirty="0" smtClean="0">
                <a:latin typeface="Century Gothic" panose="020B0502020202090204" pitchFamily="34" charset="0"/>
              </a:rPr>
              <a:t>發展</a:t>
            </a:r>
            <a:r>
              <a:rPr lang="zh-TW" altLang="en-US" dirty="0">
                <a:latin typeface="Century Gothic" panose="020B0502020202090204" pitchFamily="34" charset="0"/>
              </a:rPr>
              <a:t>與培養</a:t>
            </a:r>
            <a:r>
              <a:rPr lang="zh-TW" altLang="en-US" dirty="0" smtClean="0">
                <a:latin typeface="Century Gothic" panose="020B0502020202090204" pitchFamily="34" charset="0"/>
              </a:rPr>
              <a:t>計劃</a:t>
            </a:r>
            <a:r>
              <a:rPr lang="en-US" altLang="zh-TW" dirty="0" smtClean="0">
                <a:latin typeface="Century Gothic" panose="020B0502020202090204" pitchFamily="34" charset="0"/>
              </a:rPr>
              <a:t>-</a:t>
            </a:r>
            <a:r>
              <a:rPr lang="zh-TW" altLang="en-US" dirty="0" smtClean="0">
                <a:latin typeface="Century Gothic" panose="020B0502020202090204" pitchFamily="34" charset="0"/>
              </a:rPr>
              <a:t>專業能力</a:t>
            </a:r>
            <a:endParaRPr lang="zh-TW" altLang="en-US" dirty="0">
              <a:latin typeface="Century Gothic" panose="020B0502020202090204" pitchFamily="34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0816AB0D-B016-47D9-A64F-5723E3CDDAB9}"/>
              </a:ext>
            </a:extLst>
          </p:cNvPr>
          <p:cNvGrpSpPr/>
          <p:nvPr/>
        </p:nvGrpSpPr>
        <p:grpSpPr>
          <a:xfrm>
            <a:off x="-225220" y="4706784"/>
            <a:ext cx="2745596" cy="1542785"/>
            <a:chOff x="-225220" y="4544734"/>
            <a:chExt cx="2745596" cy="1542785"/>
          </a:xfrm>
        </p:grpSpPr>
        <p:grpSp>
          <p:nvGrpSpPr>
            <p:cNvPr id="13" name="îSļiḋê">
              <a:extLst>
                <a:ext uri="{FF2B5EF4-FFF2-40B4-BE49-F238E27FC236}">
                  <a16:creationId xmlns="" xmlns:a16="http://schemas.microsoft.com/office/drawing/2014/main" id="{28BCB87A-672D-4CE6-8720-7756F93DF74F}"/>
                </a:ext>
              </a:extLst>
            </p:cNvPr>
            <p:cNvGrpSpPr/>
            <p:nvPr/>
          </p:nvGrpSpPr>
          <p:grpSpPr>
            <a:xfrm>
              <a:off x="1575872" y="4750646"/>
              <a:ext cx="677848" cy="677848"/>
              <a:chOff x="2489522" y="2978815"/>
              <a:chExt cx="517554" cy="517554"/>
            </a:xfrm>
          </p:grpSpPr>
          <p:sp>
            <p:nvSpPr>
              <p:cNvPr id="39" name="íṣḷidê">
                <a:hlinkClick r:id="rId3" action="ppaction://hlinksldjump"/>
                <a:extLst>
                  <a:ext uri="{FF2B5EF4-FFF2-40B4-BE49-F238E27FC236}">
                    <a16:creationId xmlns="" xmlns:a16="http://schemas.microsoft.com/office/drawing/2014/main" id="{114EA301-33DA-4EF5-A2A6-FC0636664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9522" y="2978815"/>
                <a:ext cx="517554" cy="517554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0" name="îṧ1ïḓé">
                <a:extLst>
                  <a:ext uri="{FF2B5EF4-FFF2-40B4-BE49-F238E27FC236}">
                    <a16:creationId xmlns="" xmlns:a16="http://schemas.microsoft.com/office/drawing/2014/main" id="{23E7E6FC-28EC-40B2-B111-A3971A77FD88}"/>
                  </a:ext>
                </a:extLst>
              </p:cNvPr>
              <p:cNvGrpSpPr/>
              <p:nvPr/>
            </p:nvGrpSpPr>
            <p:grpSpPr>
              <a:xfrm>
                <a:off x="2600366" y="3088050"/>
                <a:ext cx="295866" cy="299084"/>
                <a:chOff x="4427538" y="1254125"/>
                <a:chExt cx="292100" cy="295275"/>
              </a:xfrm>
              <a:solidFill>
                <a:schemeClr val="bg1"/>
              </a:solidFill>
            </p:grpSpPr>
            <p:sp>
              <p:nvSpPr>
                <p:cNvPr id="41" name="ïṡḷiḓé">
                  <a:extLst>
                    <a:ext uri="{FF2B5EF4-FFF2-40B4-BE49-F238E27FC236}">
                      <a16:creationId xmlns="" xmlns:a16="http://schemas.microsoft.com/office/drawing/2014/main" id="{D0CB39C2-E7CD-42BF-91AB-C3D32350EA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1988" y="1287463"/>
                  <a:ext cx="33338" cy="33338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7" y="2"/>
                    </a:cxn>
                    <a:cxn ang="0">
                      <a:pos x="2" y="2"/>
                    </a:cxn>
                    <a:cxn ang="0">
                      <a:pos x="2" y="7"/>
                    </a:cxn>
                    <a:cxn ang="0">
                      <a:pos x="7" y="12"/>
                    </a:cxn>
                    <a:cxn ang="0">
                      <a:pos x="12" y="12"/>
                    </a:cxn>
                    <a:cxn ang="0">
                      <a:pos x="12" y="7"/>
                    </a:cxn>
                  </a:cxnLst>
                  <a:rect l="0" t="0" r="r" b="b"/>
                  <a:pathLst>
                    <a:path w="13" h="13">
                      <a:moveTo>
                        <a:pt x="12" y="7"/>
                      </a:move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5" y="0"/>
                        <a:pt x="3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8" y="13"/>
                        <a:pt x="10" y="13"/>
                        <a:pt x="12" y="12"/>
                      </a:cubicBezTo>
                      <a:cubicBezTo>
                        <a:pt x="13" y="11"/>
                        <a:pt x="13" y="8"/>
                        <a:pt x="12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îṩļíḋé">
                  <a:extLst>
                    <a:ext uri="{FF2B5EF4-FFF2-40B4-BE49-F238E27FC236}">
                      <a16:creationId xmlns="" xmlns:a16="http://schemas.microsoft.com/office/drawing/2014/main" id="{E900FAC3-A66A-4600-827B-063BE34981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7538" y="1382713"/>
                  <a:ext cx="34925" cy="19050"/>
                </a:xfrm>
                <a:custGeom>
                  <a:avLst/>
                  <a:gdLst/>
                  <a:ahLst/>
                  <a:cxnLst>
                    <a:cxn ang="0">
                      <a:pos x="11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4" y="7"/>
                    </a:cxn>
                    <a:cxn ang="0">
                      <a:pos x="11" y="7"/>
                    </a:cxn>
                    <a:cxn ang="0">
                      <a:pos x="14" y="4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14" h="7">
                      <a:moveTo>
                        <a:pt x="1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6"/>
                        <a:pt x="2" y="7"/>
                        <a:pt x="4" y="7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7"/>
                        <a:pt x="14" y="6"/>
                        <a:pt x="14" y="4"/>
                      </a:cubicBezTo>
                      <a:cubicBezTo>
                        <a:pt x="14" y="2"/>
                        <a:pt x="13" y="0"/>
                        <a:pt x="1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îśľïḋe">
                  <a:extLst>
                    <a:ext uri="{FF2B5EF4-FFF2-40B4-BE49-F238E27FC236}">
                      <a16:creationId xmlns="" xmlns:a16="http://schemas.microsoft.com/office/drawing/2014/main" id="{E1531716-7713-4A8A-A7BC-7ACFBF8EB4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84713" y="1401763"/>
                  <a:ext cx="34925" cy="190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3" y="0"/>
                    </a:cxn>
                    <a:cxn ang="0">
                      <a:pos x="0" y="4"/>
                    </a:cxn>
                    <a:cxn ang="0">
                      <a:pos x="3" y="8"/>
                    </a:cxn>
                    <a:cxn ang="0">
                      <a:pos x="10" y="8"/>
                    </a:cxn>
                    <a:cxn ang="0">
                      <a:pos x="14" y="4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14" h="8">
                      <a:moveTo>
                        <a:pt x="10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4"/>
                      </a:cubicBezTo>
                      <a:cubicBezTo>
                        <a:pt x="0" y="6"/>
                        <a:pt x="1" y="8"/>
                        <a:pt x="3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2" y="8"/>
                        <a:pt x="14" y="6"/>
                        <a:pt x="14" y="4"/>
                      </a:cubicBezTo>
                      <a:cubicBezTo>
                        <a:pt x="14" y="2"/>
                        <a:pt x="12" y="0"/>
                        <a:pt x="1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iṣḷïḋe">
                  <a:extLst>
                    <a:ext uri="{FF2B5EF4-FFF2-40B4-BE49-F238E27FC236}">
                      <a16:creationId xmlns="" xmlns:a16="http://schemas.microsoft.com/office/drawing/2014/main" id="{D1D4A5FD-4947-4336-90AC-0A1864DC65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54551" y="1303338"/>
                  <a:ext cx="31750" cy="31750"/>
                </a:xfrm>
                <a:custGeom>
                  <a:avLst/>
                  <a:gdLst/>
                  <a:ahLst/>
                  <a:cxnLst>
                    <a:cxn ang="0">
                      <a:pos x="12" y="1"/>
                    </a:cxn>
                    <a:cxn ang="0">
                      <a:pos x="6" y="1"/>
                    </a:cxn>
                    <a:cxn ang="0">
                      <a:pos x="1" y="6"/>
                    </a:cxn>
                    <a:cxn ang="0">
                      <a:pos x="1" y="11"/>
                    </a:cxn>
                    <a:cxn ang="0">
                      <a:pos x="6" y="11"/>
                    </a:cxn>
                    <a:cxn ang="0">
                      <a:pos x="12" y="6"/>
                    </a:cxn>
                    <a:cxn ang="0">
                      <a:pos x="12" y="1"/>
                    </a:cxn>
                  </a:cxnLst>
                  <a:rect l="0" t="0" r="r" b="b"/>
                  <a:pathLst>
                    <a:path w="13" h="13">
                      <a:moveTo>
                        <a:pt x="12" y="1"/>
                      </a:moveTo>
                      <a:cubicBezTo>
                        <a:pt x="10" y="0"/>
                        <a:pt x="8" y="0"/>
                        <a:pt x="6" y="1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0" y="7"/>
                        <a:pt x="0" y="10"/>
                        <a:pt x="1" y="11"/>
                      </a:cubicBezTo>
                      <a:cubicBezTo>
                        <a:pt x="3" y="13"/>
                        <a:pt x="5" y="13"/>
                        <a:pt x="6" y="11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3" y="5"/>
                        <a:pt x="13" y="2"/>
                        <a:pt x="12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işḷiḑe">
                  <a:extLst>
                    <a:ext uri="{FF2B5EF4-FFF2-40B4-BE49-F238E27FC236}">
                      <a16:creationId xmlns="" xmlns:a16="http://schemas.microsoft.com/office/drawing/2014/main" id="{98AA1EFF-CD8E-403E-87AD-D29FF16C5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73588" y="1254125"/>
                  <a:ext cx="17463" cy="38100"/>
                </a:xfrm>
                <a:custGeom>
                  <a:avLst/>
                  <a:gdLst/>
                  <a:ahLst/>
                  <a:cxnLst>
                    <a:cxn ang="0">
                      <a:pos x="4" y="15"/>
                    </a:cxn>
                    <a:cxn ang="0">
                      <a:pos x="6" y="14"/>
                    </a:cxn>
                    <a:cxn ang="0">
                      <a:pos x="7" y="11"/>
                    </a:cxn>
                    <a:cxn ang="0">
                      <a:pos x="7" y="4"/>
                    </a:cxn>
                    <a:cxn ang="0">
                      <a:pos x="4" y="0"/>
                    </a:cxn>
                    <a:cxn ang="0">
                      <a:pos x="0" y="3"/>
                    </a:cxn>
                    <a:cxn ang="0">
                      <a:pos x="0" y="4"/>
                    </a:cxn>
                    <a:cxn ang="0">
                      <a:pos x="0" y="11"/>
                    </a:cxn>
                    <a:cxn ang="0">
                      <a:pos x="4" y="15"/>
                    </a:cxn>
                  </a:cxnLst>
                  <a:rect l="0" t="0" r="r" b="b"/>
                  <a:pathLst>
                    <a:path w="7" h="15">
                      <a:moveTo>
                        <a:pt x="4" y="15"/>
                      </a:moveTo>
                      <a:cubicBezTo>
                        <a:pt x="5" y="15"/>
                        <a:pt x="6" y="14"/>
                        <a:pt x="6" y="14"/>
                      </a:cubicBezTo>
                      <a:cubicBezTo>
                        <a:pt x="7" y="13"/>
                        <a:pt x="7" y="12"/>
                        <a:pt x="7" y="11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7" y="2"/>
                        <a:pt x="6" y="0"/>
                        <a:pt x="4" y="0"/>
                      </a:cubicBezTo>
                      <a:cubicBezTo>
                        <a:pt x="2" y="0"/>
                        <a:pt x="1" y="1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3"/>
                        <a:pt x="2" y="15"/>
                        <a:pt x="4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íŝ1îḓe">
                  <a:extLst>
                    <a:ext uri="{FF2B5EF4-FFF2-40B4-BE49-F238E27FC236}">
                      <a16:creationId xmlns="" xmlns:a16="http://schemas.microsoft.com/office/drawing/2014/main" id="{1D9191C8-5B8F-4157-9065-FEE8B6FE78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00563" y="1327150"/>
                  <a:ext cx="146050" cy="166688"/>
                </a:xfrm>
                <a:custGeom>
                  <a:avLst/>
                  <a:gdLst/>
                  <a:ahLst/>
                  <a:cxnLst>
                    <a:cxn ang="0">
                      <a:pos x="29" y="0"/>
                    </a:cxn>
                    <a:cxn ang="0">
                      <a:pos x="0" y="29"/>
                    </a:cxn>
                    <a:cxn ang="0">
                      <a:pos x="14" y="54"/>
                    </a:cxn>
                    <a:cxn ang="0">
                      <a:pos x="14" y="66"/>
                    </a:cxn>
                    <a:cxn ang="0">
                      <a:pos x="44" y="66"/>
                    </a:cxn>
                    <a:cxn ang="0">
                      <a:pos x="44" y="54"/>
                    </a:cxn>
                    <a:cxn ang="0">
                      <a:pos x="58" y="29"/>
                    </a:cxn>
                    <a:cxn ang="0">
                      <a:pos x="29" y="0"/>
                    </a:cxn>
                    <a:cxn ang="0">
                      <a:pos x="40" y="48"/>
                    </a:cxn>
                    <a:cxn ang="0">
                      <a:pos x="36" y="50"/>
                    </a:cxn>
                    <a:cxn ang="0">
                      <a:pos x="36" y="54"/>
                    </a:cxn>
                    <a:cxn ang="0">
                      <a:pos x="36" y="58"/>
                    </a:cxn>
                    <a:cxn ang="0">
                      <a:pos x="22" y="58"/>
                    </a:cxn>
                    <a:cxn ang="0">
                      <a:pos x="22" y="54"/>
                    </a:cxn>
                    <a:cxn ang="0">
                      <a:pos x="22" y="50"/>
                    </a:cxn>
                    <a:cxn ang="0">
                      <a:pos x="18" y="48"/>
                    </a:cxn>
                    <a:cxn ang="0">
                      <a:pos x="7" y="29"/>
                    </a:cxn>
                    <a:cxn ang="0">
                      <a:pos x="29" y="8"/>
                    </a:cxn>
                    <a:cxn ang="0">
                      <a:pos x="51" y="29"/>
                    </a:cxn>
                    <a:cxn ang="0">
                      <a:pos x="40" y="48"/>
                    </a:cxn>
                  </a:cxnLst>
                  <a:rect l="0" t="0" r="r" b="b"/>
                  <a:pathLst>
                    <a:path w="58" h="66">
                      <a:moveTo>
                        <a:pt x="29" y="0"/>
                      </a:moveTo>
                      <a:cubicBezTo>
                        <a:pt x="13" y="0"/>
                        <a:pt x="0" y="13"/>
                        <a:pt x="0" y="29"/>
                      </a:cubicBezTo>
                      <a:cubicBezTo>
                        <a:pt x="0" y="40"/>
                        <a:pt x="6" y="49"/>
                        <a:pt x="14" y="54"/>
                      </a:cubicBezTo>
                      <a:cubicBezTo>
                        <a:pt x="14" y="66"/>
                        <a:pt x="14" y="66"/>
                        <a:pt x="14" y="66"/>
                      </a:cubicBezTo>
                      <a:cubicBezTo>
                        <a:pt x="44" y="66"/>
                        <a:pt x="44" y="66"/>
                        <a:pt x="44" y="66"/>
                      </a:cubicBezTo>
                      <a:cubicBezTo>
                        <a:pt x="44" y="54"/>
                        <a:pt x="44" y="54"/>
                        <a:pt x="44" y="54"/>
                      </a:cubicBezTo>
                      <a:cubicBezTo>
                        <a:pt x="52" y="49"/>
                        <a:pt x="58" y="40"/>
                        <a:pt x="58" y="29"/>
                      </a:cubicBezTo>
                      <a:cubicBezTo>
                        <a:pt x="58" y="13"/>
                        <a:pt x="45" y="0"/>
                        <a:pt x="29" y="0"/>
                      </a:cubicBezTo>
                      <a:close/>
                      <a:moveTo>
                        <a:pt x="40" y="48"/>
                      </a:moveTo>
                      <a:cubicBezTo>
                        <a:pt x="36" y="50"/>
                        <a:pt x="36" y="50"/>
                        <a:pt x="36" y="50"/>
                      </a:cubicBezTo>
                      <a:cubicBezTo>
                        <a:pt x="36" y="54"/>
                        <a:pt x="36" y="54"/>
                        <a:pt x="36" y="54"/>
                      </a:cubicBezTo>
                      <a:cubicBezTo>
                        <a:pt x="36" y="58"/>
                        <a:pt x="36" y="58"/>
                        <a:pt x="36" y="58"/>
                      </a:cubicBezTo>
                      <a:cubicBezTo>
                        <a:pt x="22" y="58"/>
                        <a:pt x="22" y="58"/>
                        <a:pt x="22" y="58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22" y="50"/>
                        <a:pt x="22" y="50"/>
                        <a:pt x="22" y="50"/>
                      </a:cubicBezTo>
                      <a:cubicBezTo>
                        <a:pt x="18" y="48"/>
                        <a:pt x="18" y="48"/>
                        <a:pt x="18" y="48"/>
                      </a:cubicBezTo>
                      <a:cubicBezTo>
                        <a:pt x="11" y="44"/>
                        <a:pt x="7" y="37"/>
                        <a:pt x="7" y="29"/>
                      </a:cubicBezTo>
                      <a:cubicBezTo>
                        <a:pt x="7" y="17"/>
                        <a:pt x="17" y="8"/>
                        <a:pt x="29" y="8"/>
                      </a:cubicBezTo>
                      <a:cubicBezTo>
                        <a:pt x="41" y="8"/>
                        <a:pt x="51" y="17"/>
                        <a:pt x="51" y="29"/>
                      </a:cubicBezTo>
                      <a:cubicBezTo>
                        <a:pt x="51" y="37"/>
                        <a:pt x="47" y="44"/>
                        <a:pt x="40" y="4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íŝļíďè">
                  <a:extLst>
                    <a:ext uri="{FF2B5EF4-FFF2-40B4-BE49-F238E27FC236}">
                      <a16:creationId xmlns="" xmlns:a16="http://schemas.microsoft.com/office/drawing/2014/main" id="{33D7289F-0A09-4E59-BE6B-B48936B6A7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35488" y="1511300"/>
                  <a:ext cx="76200" cy="38100"/>
                </a:xfrm>
                <a:custGeom>
                  <a:avLst/>
                  <a:gdLst/>
                  <a:ahLst/>
                  <a:cxnLst>
                    <a:cxn ang="0">
                      <a:pos x="0" y="7"/>
                    </a:cxn>
                    <a:cxn ang="0">
                      <a:pos x="8" y="7"/>
                    </a:cxn>
                    <a:cxn ang="0">
                      <a:pos x="8" y="8"/>
                    </a:cxn>
                    <a:cxn ang="0">
                      <a:pos x="15" y="15"/>
                    </a:cxn>
                    <a:cxn ang="0">
                      <a:pos x="22" y="8"/>
                    </a:cxn>
                    <a:cxn ang="0">
                      <a:pos x="22" y="7"/>
                    </a:cxn>
                    <a:cxn ang="0">
                      <a:pos x="30" y="7"/>
                    </a:cxn>
                    <a:cxn ang="0">
                      <a:pos x="30" y="0"/>
                    </a:cxn>
                    <a:cxn ang="0">
                      <a:pos x="0" y="0"/>
                    </a:cxn>
                    <a:cxn ang="0">
                      <a:pos x="0" y="7"/>
                    </a:cxn>
                  </a:cxnLst>
                  <a:rect l="0" t="0" r="r" b="b"/>
                  <a:pathLst>
                    <a:path w="30" h="15">
                      <a:moveTo>
                        <a:pt x="0" y="7"/>
                      </a:move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12"/>
                        <a:pt x="11" y="15"/>
                        <a:pt x="15" y="15"/>
                      </a:cubicBezTo>
                      <a:cubicBezTo>
                        <a:pt x="19" y="15"/>
                        <a:pt x="22" y="12"/>
                        <a:pt x="22" y="8"/>
                      </a:cubicBezTo>
                      <a:cubicBezTo>
                        <a:pt x="22" y="7"/>
                        <a:pt x="22" y="7"/>
                        <a:pt x="22" y="7"/>
                      </a:cubicBezTo>
                      <a:cubicBezTo>
                        <a:pt x="30" y="7"/>
                        <a:pt x="30" y="7"/>
                        <a:pt x="30" y="7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5" name="iS1îďê">
              <a:extLst>
                <a:ext uri="{FF2B5EF4-FFF2-40B4-BE49-F238E27FC236}">
                  <a16:creationId xmlns="" xmlns:a16="http://schemas.microsoft.com/office/drawing/2014/main" id="{4C9B74CB-1EEE-4AB2-94C2-5CED673680B4}"/>
                </a:ext>
              </a:extLst>
            </p:cNvPr>
            <p:cNvSpPr/>
            <p:nvPr/>
          </p:nvSpPr>
          <p:spPr bwMode="auto">
            <a:xfrm>
              <a:off x="1298651" y="5582675"/>
              <a:ext cx="1221725" cy="504844"/>
            </a:xfrm>
            <a:prstGeom prst="cube">
              <a:avLst>
                <a:gd name="adj" fmla="val 37500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接触產品</a:t>
              </a:r>
            </a:p>
          </p:txBody>
        </p:sp>
        <p:sp>
          <p:nvSpPr>
            <p:cNvPr id="27" name="iSļîḋé">
              <a:extLst>
                <a:ext uri="{FF2B5EF4-FFF2-40B4-BE49-F238E27FC236}">
                  <a16:creationId xmlns="" xmlns:a16="http://schemas.microsoft.com/office/drawing/2014/main" id="{382D7030-4340-42D7-8F85-70A0E53E1B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-225220" y="4544734"/>
              <a:ext cx="1957856" cy="363985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t" anchorCtr="0">
              <a:normAutofit/>
            </a:bodyPr>
            <a:lstStyle/>
            <a:p>
              <a:pPr algn="r" latinLnBrk="0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effectLst/>
                </a:rPr>
                <a:t>產線基層學習</a:t>
              </a:r>
              <a:endParaRPr lang="en-US" altLang="zh-CN" sz="1400" b="1" dirty="0">
                <a:solidFill>
                  <a:schemeClr val="accent1">
                    <a:lumMod val="100000"/>
                  </a:schemeClr>
                </a:solidFill>
                <a:effectLst/>
              </a:endParaRPr>
            </a:p>
            <a:p>
              <a:pPr algn="r" latinLnBrk="0"/>
              <a:endParaRPr lang="en-US" altLang="zh-CN" sz="1400" dirty="0">
                <a:solidFill>
                  <a:schemeClr val="accent1">
                    <a:lumMod val="100000"/>
                  </a:schemeClr>
                </a:solidFill>
              </a:endParaRPr>
            </a:p>
            <a:p>
              <a:pPr algn="r" latinLnBrk="0"/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8" name="îšḻiḍé">
              <a:extLst>
                <a:ext uri="{FF2B5EF4-FFF2-40B4-BE49-F238E27FC236}">
                  <a16:creationId xmlns="" xmlns:a16="http://schemas.microsoft.com/office/drawing/2014/main" id="{022A2E2A-E801-4171-BE0F-E898322859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1346" y="5035169"/>
              <a:ext cx="1291363" cy="611290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TW" altLang="en-US" sz="1100" b="1" dirty="0" smtClean="0">
                  <a:solidFill>
                    <a:srgbClr val="C00000"/>
                  </a:solidFill>
                  <a:latin typeface="+mn-ea"/>
                  <a:ea typeface="+mn-ea"/>
                </a:rPr>
                <a:t>提案改善與</a:t>
              </a:r>
              <a:r>
                <a:rPr lang="zh-CN" altLang="en-US" sz="1100" b="1" dirty="0" smtClean="0">
                  <a:solidFill>
                    <a:srgbClr val="C00000"/>
                  </a:solidFill>
                  <a:latin typeface="+mn-ea"/>
                  <a:ea typeface="+mn-ea"/>
                </a:rPr>
                <a:t>心</a:t>
              </a:r>
              <a:r>
                <a:rPr lang="zh-TW" altLang="en-US" sz="1100" b="1" dirty="0" smtClean="0">
                  <a:solidFill>
                    <a:srgbClr val="C00000"/>
                  </a:solidFill>
                  <a:latin typeface="+mn-ea"/>
                  <a:ea typeface="+mn-ea"/>
                </a:rPr>
                <a:t>得</a:t>
              </a:r>
              <a:r>
                <a:rPr lang="zh-CN" altLang="en-US" sz="1100" b="1" dirty="0" smtClean="0">
                  <a:solidFill>
                    <a:srgbClr val="C00000"/>
                  </a:solidFill>
                  <a:latin typeface="+mn-ea"/>
                  <a:ea typeface="+mn-ea"/>
                </a:rPr>
                <a:t>分享</a:t>
              </a:r>
              <a:endParaRPr lang="zh-CN" altLang="en-US" sz="1000" b="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84" name="îšḻiḍé">
              <a:extLst>
                <a:ext uri="{FF2B5EF4-FFF2-40B4-BE49-F238E27FC236}">
                  <a16:creationId xmlns="" xmlns:a16="http://schemas.microsoft.com/office/drawing/2014/main" id="{4FD21C4C-B427-4151-8665-5E210533BC9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0668" y="4803828"/>
              <a:ext cx="1187480" cy="309168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100" b="1" dirty="0">
                  <a:latin typeface="+mn-ea"/>
                  <a:ea typeface="+mn-ea"/>
                </a:rPr>
                <a:t>時間</a:t>
              </a:r>
              <a:r>
                <a:rPr lang="zh-CN" altLang="en-US" sz="1100" b="1" dirty="0" smtClean="0">
                  <a:latin typeface="+mn-ea"/>
                  <a:ea typeface="+mn-ea"/>
                </a:rPr>
                <a:t>：</a:t>
              </a:r>
              <a:r>
                <a:rPr lang="en-US" altLang="zh-CN" sz="1100" b="1" dirty="0" smtClean="0">
                  <a:latin typeface="+mn-ea"/>
                  <a:ea typeface="+mn-ea"/>
                </a:rPr>
                <a:t>2</a:t>
              </a:r>
              <a:r>
                <a:rPr lang="zh-CN" altLang="en-US" sz="1100" b="1" dirty="0" smtClean="0">
                  <a:latin typeface="+mn-ea"/>
                  <a:ea typeface="+mn-ea"/>
                </a:rPr>
                <a:t>個</a:t>
              </a:r>
              <a:r>
                <a:rPr lang="zh-CN" altLang="en-US" sz="1100" b="1" dirty="0">
                  <a:latin typeface="+mn-ea"/>
                  <a:ea typeface="+mn-ea"/>
                </a:rPr>
                <a:t>月</a:t>
              </a:r>
              <a:endParaRPr lang="zh-CN" altLang="en-US" sz="10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F6DBDD4A-EFE9-4FDE-BEB9-266DD528263A}"/>
              </a:ext>
            </a:extLst>
          </p:cNvPr>
          <p:cNvGrpSpPr/>
          <p:nvPr/>
        </p:nvGrpSpPr>
        <p:grpSpPr>
          <a:xfrm>
            <a:off x="2245746" y="3250034"/>
            <a:ext cx="2254330" cy="2186479"/>
            <a:chOff x="2245746" y="3087984"/>
            <a:chExt cx="2254330" cy="2186479"/>
          </a:xfrm>
        </p:grpSpPr>
        <p:cxnSp>
          <p:nvCxnSpPr>
            <p:cNvPr id="4" name="Straight Connector 59">
              <a:extLst>
                <a:ext uri="{FF2B5EF4-FFF2-40B4-BE49-F238E27FC236}">
                  <a16:creationId xmlns="" xmlns:a16="http://schemas.microsoft.com/office/drawing/2014/main" id="{EF95C1FD-E57B-4267-974D-6119962CEC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45746" y="4466750"/>
              <a:ext cx="850392" cy="4572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ísļîḓé">
              <a:extLst>
                <a:ext uri="{FF2B5EF4-FFF2-40B4-BE49-F238E27FC236}">
                  <a16:creationId xmlns="" xmlns:a16="http://schemas.microsoft.com/office/drawing/2014/main" id="{EFDCBC8B-9CF3-4517-9C71-F1B024D5BCD6}"/>
                </a:ext>
              </a:extLst>
            </p:cNvPr>
            <p:cNvGrpSpPr/>
            <p:nvPr/>
          </p:nvGrpSpPr>
          <p:grpSpPr>
            <a:xfrm>
              <a:off x="3131734" y="3970413"/>
              <a:ext cx="677848" cy="686012"/>
              <a:chOff x="4325978" y="2038730"/>
              <a:chExt cx="517554" cy="523788"/>
            </a:xfrm>
          </p:grpSpPr>
          <p:sp>
            <p:nvSpPr>
              <p:cNvPr id="48" name="ïsľíḍe">
                <a:hlinkClick r:id="rId4" action="ppaction://hlinksldjump"/>
                <a:extLst>
                  <a:ext uri="{FF2B5EF4-FFF2-40B4-BE49-F238E27FC236}">
                    <a16:creationId xmlns="" xmlns:a16="http://schemas.microsoft.com/office/drawing/2014/main" id="{A588CDA7-D27E-4418-A2EB-E773D7CDE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978" y="2038730"/>
                <a:ext cx="517554" cy="523788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9" name="işḻîdê">
                <a:extLst>
                  <a:ext uri="{FF2B5EF4-FFF2-40B4-BE49-F238E27FC236}">
                    <a16:creationId xmlns="" xmlns:a16="http://schemas.microsoft.com/office/drawing/2014/main" id="{95D1EFCF-2594-4DF4-B7F7-F8B96DA01DC5}"/>
                  </a:ext>
                </a:extLst>
              </p:cNvPr>
              <p:cNvGrpSpPr/>
              <p:nvPr/>
            </p:nvGrpSpPr>
            <p:grpSpPr>
              <a:xfrm>
                <a:off x="4440743" y="2155974"/>
                <a:ext cx="288027" cy="289301"/>
                <a:chOff x="3249814" y="1657349"/>
                <a:chExt cx="523900" cy="526219"/>
              </a:xfrm>
              <a:solidFill>
                <a:schemeClr val="bg1"/>
              </a:solidFill>
            </p:grpSpPr>
            <p:sp>
              <p:nvSpPr>
                <p:cNvPr id="50" name="ïṩ1îďé">
                  <a:extLst>
                    <a:ext uri="{FF2B5EF4-FFF2-40B4-BE49-F238E27FC236}">
                      <a16:creationId xmlns="" xmlns:a16="http://schemas.microsoft.com/office/drawing/2014/main" id="{1DDABB83-765C-4731-823E-C6AD653A9E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49814" y="1657349"/>
                  <a:ext cx="523900" cy="526219"/>
                </a:xfrm>
                <a:custGeom>
                  <a:avLst/>
                  <a:gdLst/>
                  <a:ahLst/>
                  <a:cxnLst>
                    <a:cxn ang="0">
                      <a:pos x="77" y="0"/>
                    </a:cxn>
                    <a:cxn ang="0">
                      <a:pos x="31" y="46"/>
                    </a:cxn>
                    <a:cxn ang="0">
                      <a:pos x="36" y="68"/>
                    </a:cxn>
                    <a:cxn ang="0">
                      <a:pos x="4" y="100"/>
                    </a:cxn>
                    <a:cxn ang="0">
                      <a:pos x="4" y="100"/>
                    </a:cxn>
                    <a:cxn ang="0">
                      <a:pos x="0" y="109"/>
                    </a:cxn>
                    <a:cxn ang="0">
                      <a:pos x="13" y="123"/>
                    </a:cxn>
                    <a:cxn ang="0">
                      <a:pos x="23" y="119"/>
                    </a:cxn>
                    <a:cxn ang="0">
                      <a:pos x="23" y="119"/>
                    </a:cxn>
                    <a:cxn ang="0">
                      <a:pos x="55" y="87"/>
                    </a:cxn>
                    <a:cxn ang="0">
                      <a:pos x="77" y="92"/>
                    </a:cxn>
                    <a:cxn ang="0">
                      <a:pos x="123" y="46"/>
                    </a:cxn>
                    <a:cxn ang="0">
                      <a:pos x="77" y="0"/>
                    </a:cxn>
                    <a:cxn ang="0">
                      <a:pos x="18" y="114"/>
                    </a:cxn>
                    <a:cxn ang="0">
                      <a:pos x="13" y="116"/>
                    </a:cxn>
                    <a:cxn ang="0">
                      <a:pos x="7" y="109"/>
                    </a:cxn>
                    <a:cxn ang="0">
                      <a:pos x="9" y="104"/>
                    </a:cxn>
                    <a:cxn ang="0">
                      <a:pos x="9" y="104"/>
                    </a:cxn>
                    <a:cxn ang="0">
                      <a:pos x="40" y="73"/>
                    </a:cxn>
                    <a:cxn ang="0">
                      <a:pos x="49" y="83"/>
                    </a:cxn>
                    <a:cxn ang="0">
                      <a:pos x="18" y="114"/>
                    </a:cxn>
                    <a:cxn ang="0">
                      <a:pos x="77" y="84"/>
                    </a:cxn>
                    <a:cxn ang="0">
                      <a:pos x="38" y="46"/>
                    </a:cxn>
                    <a:cxn ang="0">
                      <a:pos x="77" y="8"/>
                    </a:cxn>
                    <a:cxn ang="0">
                      <a:pos x="115" y="46"/>
                    </a:cxn>
                    <a:cxn ang="0">
                      <a:pos x="77" y="84"/>
                    </a:cxn>
                    <a:cxn ang="0">
                      <a:pos x="77" y="84"/>
                    </a:cxn>
                    <a:cxn ang="0">
                      <a:pos x="77" y="84"/>
                    </a:cxn>
                  </a:cxnLst>
                  <a:rect l="0" t="0" r="r" b="b"/>
                  <a:pathLst>
                    <a:path w="123" h="123">
                      <a:moveTo>
                        <a:pt x="77" y="0"/>
                      </a:moveTo>
                      <a:cubicBezTo>
                        <a:pt x="51" y="0"/>
                        <a:pt x="31" y="21"/>
                        <a:pt x="31" y="46"/>
                      </a:cubicBezTo>
                      <a:cubicBezTo>
                        <a:pt x="31" y="54"/>
                        <a:pt x="33" y="61"/>
                        <a:pt x="36" y="68"/>
                      </a:cubicBezTo>
                      <a:cubicBezTo>
                        <a:pt x="4" y="100"/>
                        <a:pt x="4" y="100"/>
                        <a:pt x="4" y="100"/>
                      </a:cubicBezTo>
                      <a:cubicBezTo>
                        <a:pt x="4" y="100"/>
                        <a:pt x="4" y="100"/>
                        <a:pt x="4" y="100"/>
                      </a:cubicBezTo>
                      <a:cubicBezTo>
                        <a:pt x="2" y="102"/>
                        <a:pt x="0" y="105"/>
                        <a:pt x="0" y="109"/>
                      </a:cubicBezTo>
                      <a:cubicBezTo>
                        <a:pt x="0" y="117"/>
                        <a:pt x="6" y="123"/>
                        <a:pt x="13" y="123"/>
                      </a:cubicBezTo>
                      <a:cubicBezTo>
                        <a:pt x="17" y="123"/>
                        <a:pt x="21" y="121"/>
                        <a:pt x="23" y="119"/>
                      </a:cubicBezTo>
                      <a:cubicBezTo>
                        <a:pt x="23" y="119"/>
                        <a:pt x="23" y="119"/>
                        <a:pt x="23" y="119"/>
                      </a:cubicBezTo>
                      <a:cubicBezTo>
                        <a:pt x="55" y="87"/>
                        <a:pt x="55" y="87"/>
                        <a:pt x="55" y="87"/>
                      </a:cubicBezTo>
                      <a:cubicBezTo>
                        <a:pt x="62" y="90"/>
                        <a:pt x="69" y="92"/>
                        <a:pt x="77" y="92"/>
                      </a:cubicBezTo>
                      <a:cubicBezTo>
                        <a:pt x="102" y="92"/>
                        <a:pt x="123" y="71"/>
                        <a:pt x="123" y="46"/>
                      </a:cubicBezTo>
                      <a:cubicBezTo>
                        <a:pt x="123" y="21"/>
                        <a:pt x="102" y="0"/>
                        <a:pt x="77" y="0"/>
                      </a:cubicBezTo>
                      <a:close/>
                      <a:moveTo>
                        <a:pt x="18" y="114"/>
                      </a:moveTo>
                      <a:cubicBezTo>
                        <a:pt x="17" y="115"/>
                        <a:pt x="15" y="116"/>
                        <a:pt x="13" y="116"/>
                      </a:cubicBezTo>
                      <a:cubicBezTo>
                        <a:pt x="10" y="116"/>
                        <a:pt x="7" y="113"/>
                        <a:pt x="7" y="109"/>
                      </a:cubicBezTo>
                      <a:cubicBezTo>
                        <a:pt x="7" y="107"/>
                        <a:pt x="8" y="106"/>
                        <a:pt x="9" y="104"/>
                      </a:cubicBezTo>
                      <a:cubicBezTo>
                        <a:pt x="9" y="104"/>
                        <a:pt x="9" y="104"/>
                        <a:pt x="9" y="104"/>
                      </a:cubicBezTo>
                      <a:cubicBezTo>
                        <a:pt x="40" y="73"/>
                        <a:pt x="40" y="73"/>
                        <a:pt x="40" y="73"/>
                      </a:cubicBezTo>
                      <a:cubicBezTo>
                        <a:pt x="42" y="77"/>
                        <a:pt x="46" y="80"/>
                        <a:pt x="49" y="83"/>
                      </a:cubicBezTo>
                      <a:lnTo>
                        <a:pt x="18" y="114"/>
                      </a:lnTo>
                      <a:close/>
                      <a:moveTo>
                        <a:pt x="77" y="84"/>
                      </a:moveTo>
                      <a:cubicBezTo>
                        <a:pt x="55" y="84"/>
                        <a:pt x="38" y="67"/>
                        <a:pt x="38" y="46"/>
                      </a:cubicBezTo>
                      <a:cubicBezTo>
                        <a:pt x="38" y="25"/>
                        <a:pt x="55" y="8"/>
                        <a:pt x="77" y="8"/>
                      </a:cubicBezTo>
                      <a:cubicBezTo>
                        <a:pt x="98" y="8"/>
                        <a:pt x="115" y="25"/>
                        <a:pt x="115" y="46"/>
                      </a:cubicBezTo>
                      <a:cubicBezTo>
                        <a:pt x="115" y="67"/>
                        <a:pt x="98" y="84"/>
                        <a:pt x="77" y="84"/>
                      </a:cubicBezTo>
                      <a:close/>
                      <a:moveTo>
                        <a:pt x="77" y="84"/>
                      </a:moveTo>
                      <a:cubicBezTo>
                        <a:pt x="77" y="84"/>
                        <a:pt x="77" y="84"/>
                        <a:pt x="77" y="8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íşḻíďê">
                  <a:extLst>
                    <a:ext uri="{FF2B5EF4-FFF2-40B4-BE49-F238E27FC236}">
                      <a16:creationId xmlns="" xmlns:a16="http://schemas.microsoft.com/office/drawing/2014/main" id="{07DC8EED-E4E2-4FF0-BEA4-5ACF3CC60C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3083" y="1738483"/>
                  <a:ext cx="122862" cy="125180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0" y="27"/>
                    </a:cxn>
                    <a:cxn ang="0">
                      <a:pos x="2" y="29"/>
                    </a:cxn>
                    <a:cxn ang="0">
                      <a:pos x="4" y="27"/>
                    </a:cxn>
                    <a:cxn ang="0">
                      <a:pos x="27" y="4"/>
                    </a:cxn>
                    <a:cxn ang="0">
                      <a:pos x="29" y="2"/>
                    </a:cxn>
                    <a:cxn ang="0">
                      <a:pos x="27" y="0"/>
                    </a:cxn>
                    <a:cxn ang="0">
                      <a:pos x="27" y="0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29" h="29">
                      <a:moveTo>
                        <a:pt x="27" y="0"/>
                      </a:move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28"/>
                        <a:pt x="1" y="29"/>
                        <a:pt x="2" y="29"/>
                      </a:cubicBezTo>
                      <a:cubicBezTo>
                        <a:pt x="3" y="29"/>
                        <a:pt x="4" y="28"/>
                        <a:pt x="4" y="27"/>
                      </a:cubicBezTo>
                      <a:cubicBezTo>
                        <a:pt x="4" y="14"/>
                        <a:pt x="14" y="4"/>
                        <a:pt x="27" y="4"/>
                      </a:cubicBezTo>
                      <a:cubicBezTo>
                        <a:pt x="28" y="4"/>
                        <a:pt x="29" y="3"/>
                        <a:pt x="29" y="2"/>
                      </a:cubicBezTo>
                      <a:cubicBezTo>
                        <a:pt x="29" y="1"/>
                        <a:pt x="28" y="0"/>
                        <a:pt x="27" y="0"/>
                      </a:cubicBezTo>
                      <a:close/>
                      <a:moveTo>
                        <a:pt x="27" y="0"/>
                      </a:move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ïṥḷíďé">
              <a:extLst>
                <a:ext uri="{FF2B5EF4-FFF2-40B4-BE49-F238E27FC236}">
                  <a16:creationId xmlns="" xmlns:a16="http://schemas.microsoft.com/office/drawing/2014/main" id="{37BC08B5-A5C1-4EAE-82D5-872B6925322E}"/>
                </a:ext>
              </a:extLst>
            </p:cNvPr>
            <p:cNvSpPr/>
            <p:nvPr/>
          </p:nvSpPr>
          <p:spPr bwMode="auto">
            <a:xfrm>
              <a:off x="3278351" y="4769619"/>
              <a:ext cx="1221725" cy="504844"/>
            </a:xfrm>
            <a:prstGeom prst="cube">
              <a:avLst>
                <a:gd name="adj" fmla="val 37500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1200000" lon="0" rev="0"/>
              </a:camera>
              <a:lightRig rig="threePt" dir="t"/>
            </a:scene3d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技能实踐</a:t>
              </a:r>
            </a:p>
          </p:txBody>
        </p:sp>
        <p:sp>
          <p:nvSpPr>
            <p:cNvPr id="29" name="ïṡlïdê">
              <a:extLst>
                <a:ext uri="{FF2B5EF4-FFF2-40B4-BE49-F238E27FC236}">
                  <a16:creationId xmlns="" xmlns:a16="http://schemas.microsoft.com/office/drawing/2014/main" id="{AF8B6102-022E-4E73-B645-78E490298C5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98756" y="3087984"/>
              <a:ext cx="1120401" cy="25320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t" anchorCtr="0">
              <a:normAutofit/>
            </a:bodyPr>
            <a:lstStyle/>
            <a:p>
              <a:pPr algn="r" latinLnBrk="0"/>
              <a:r>
                <a:rPr lang="zh-CN" altLang="en-US" sz="1400" b="1" dirty="0">
                  <a:solidFill>
                    <a:srgbClr val="92D050"/>
                  </a:solidFill>
                  <a:effectLst/>
                </a:rPr>
                <a:t>基本技能岗位</a:t>
              </a:r>
            </a:p>
          </p:txBody>
        </p:sp>
        <p:sp>
          <p:nvSpPr>
            <p:cNvPr id="30" name="iŝľídé">
              <a:extLst>
                <a:ext uri="{FF2B5EF4-FFF2-40B4-BE49-F238E27FC236}">
                  <a16:creationId xmlns="" xmlns:a16="http://schemas.microsoft.com/office/drawing/2014/main" id="{A6ECF647-4407-4999-BDE9-F1F27D81297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29863" y="3518956"/>
              <a:ext cx="1291118" cy="579161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t" anchorCtr="0">
              <a:normAutofit/>
            </a:bodyPr>
            <a:lstStyle/>
            <a:p>
              <a:pPr algn="ctr" latinLnBrk="0">
                <a:lnSpc>
                  <a:spcPct val="120000"/>
                </a:lnSpc>
              </a:pPr>
              <a:r>
                <a:rPr lang="zh-TW" altLang="en-US" sz="1100" b="1" dirty="0" smtClean="0">
                  <a:solidFill>
                    <a:srgbClr val="C00000"/>
                  </a:solidFill>
                  <a:effectLst/>
                </a:rPr>
                <a:t>學習報告及心得</a:t>
              </a:r>
              <a:endParaRPr lang="zh-CN" altLang="en-US" sz="1100" b="1" dirty="0">
                <a:solidFill>
                  <a:srgbClr val="C00000"/>
                </a:solidFill>
                <a:effectLst/>
              </a:endParaRPr>
            </a:p>
          </p:txBody>
        </p:sp>
        <p:sp>
          <p:nvSpPr>
            <p:cNvPr id="85" name="îšḻiḍé">
              <a:extLst>
                <a:ext uri="{FF2B5EF4-FFF2-40B4-BE49-F238E27FC236}">
                  <a16:creationId xmlns="" xmlns:a16="http://schemas.microsoft.com/office/drawing/2014/main" id="{52135509-8F75-44D8-8E30-AADC4B3CE34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05889" y="3323233"/>
              <a:ext cx="1478079" cy="309168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100" b="1" dirty="0">
                  <a:latin typeface="+mn-ea"/>
                </a:rPr>
                <a:t>時間：</a:t>
              </a:r>
              <a:r>
                <a:rPr lang="zh-CN" altLang="en-US" sz="1100" b="1" dirty="0" smtClean="0">
                  <a:latin typeface="+mn-ea"/>
                </a:rPr>
                <a:t>第</a:t>
              </a:r>
              <a:r>
                <a:rPr lang="en-US" altLang="zh-CN" sz="1100" b="1" dirty="0" smtClean="0">
                  <a:latin typeface="+mn-ea"/>
                </a:rPr>
                <a:t>3-6</a:t>
              </a:r>
              <a:r>
                <a:rPr lang="zh-CN" altLang="en-US" sz="1100" b="1" dirty="0" smtClean="0">
                  <a:latin typeface="+mn-ea"/>
                </a:rPr>
                <a:t>個</a:t>
              </a:r>
              <a:r>
                <a:rPr lang="zh-CN" altLang="en-US" sz="1100" b="1" dirty="0">
                  <a:latin typeface="+mn-ea"/>
                </a:rPr>
                <a:t>月</a:t>
              </a:r>
              <a:endParaRPr lang="zh-CN" altLang="en-US" sz="1100" b="0" dirty="0">
                <a:solidFill>
                  <a:schemeClr val="tx1"/>
                </a:solidFill>
                <a:effectLst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5237A65-041B-459E-8348-918B50087ACD}"/>
              </a:ext>
            </a:extLst>
          </p:cNvPr>
          <p:cNvGrpSpPr/>
          <p:nvPr/>
        </p:nvGrpSpPr>
        <p:grpSpPr>
          <a:xfrm>
            <a:off x="3836893" y="2251788"/>
            <a:ext cx="2213010" cy="2221700"/>
            <a:chOff x="3836893" y="2089738"/>
            <a:chExt cx="2213010" cy="2221700"/>
          </a:xfrm>
        </p:grpSpPr>
        <p:cxnSp>
          <p:nvCxnSpPr>
            <p:cNvPr id="6" name="Straight Connector 61">
              <a:extLst>
                <a:ext uri="{FF2B5EF4-FFF2-40B4-BE49-F238E27FC236}">
                  <a16:creationId xmlns="" xmlns:a16="http://schemas.microsoft.com/office/drawing/2014/main" id="{F726DFD7-C3D3-4B6A-BEBC-0078BF4FCC2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36893" y="3579782"/>
              <a:ext cx="996605" cy="549059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ïsľidè">
              <a:extLst>
                <a:ext uri="{FF2B5EF4-FFF2-40B4-BE49-F238E27FC236}">
                  <a16:creationId xmlns="" xmlns:a16="http://schemas.microsoft.com/office/drawing/2014/main" id="{7DEC23B9-8652-494F-832C-D154DD378D58}"/>
                </a:ext>
              </a:extLst>
            </p:cNvPr>
            <p:cNvGrpSpPr/>
            <p:nvPr/>
          </p:nvGrpSpPr>
          <p:grpSpPr>
            <a:xfrm>
              <a:off x="4860430" y="2993780"/>
              <a:ext cx="690099" cy="677848"/>
              <a:chOff x="5228990" y="1578048"/>
              <a:chExt cx="526908" cy="517554"/>
            </a:xfrm>
          </p:grpSpPr>
          <p:sp>
            <p:nvSpPr>
              <p:cNvPr id="56" name="íšḷídê">
                <a:extLst>
                  <a:ext uri="{FF2B5EF4-FFF2-40B4-BE49-F238E27FC236}">
                    <a16:creationId xmlns="" xmlns:a16="http://schemas.microsoft.com/office/drawing/2014/main" id="{3016D39A-9C59-4BA2-B16D-484C79AC5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8990" y="1578048"/>
                <a:ext cx="526908" cy="517554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57" name="iś1íďé">
                <a:extLst>
                  <a:ext uri="{FF2B5EF4-FFF2-40B4-BE49-F238E27FC236}">
                    <a16:creationId xmlns="" xmlns:a16="http://schemas.microsoft.com/office/drawing/2014/main" id="{754930A9-8C0B-4B10-BA99-EB9C9B227E34}"/>
                  </a:ext>
                </a:extLst>
              </p:cNvPr>
              <p:cNvGrpSpPr/>
              <p:nvPr/>
            </p:nvGrpSpPr>
            <p:grpSpPr>
              <a:xfrm>
                <a:off x="5358338" y="1714211"/>
                <a:ext cx="268204" cy="245257"/>
                <a:chOff x="2046288" y="3759200"/>
                <a:chExt cx="296863" cy="271463"/>
              </a:xfrm>
              <a:solidFill>
                <a:schemeClr val="bg1"/>
              </a:solidFill>
            </p:grpSpPr>
            <p:sp>
              <p:nvSpPr>
                <p:cNvPr id="58" name="îṣ1íďê">
                  <a:extLst>
                    <a:ext uri="{FF2B5EF4-FFF2-40B4-BE49-F238E27FC236}">
                      <a16:creationId xmlns="" xmlns:a16="http://schemas.microsoft.com/office/drawing/2014/main" id="{E216135C-CCAB-4B49-A50E-0889909A13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65338" y="3973513"/>
                  <a:ext cx="55563" cy="57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išlîḓè">
                  <a:extLst>
                    <a:ext uri="{FF2B5EF4-FFF2-40B4-BE49-F238E27FC236}">
                      <a16:creationId xmlns="" xmlns:a16="http://schemas.microsoft.com/office/drawing/2014/main" id="{31B499CF-C600-48F6-B8C7-0C03DCF328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39950" y="3935413"/>
                  <a:ext cx="55563" cy="952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ś1iḍe">
                  <a:extLst>
                    <a:ext uri="{FF2B5EF4-FFF2-40B4-BE49-F238E27FC236}">
                      <a16:creationId xmlns="" xmlns:a16="http://schemas.microsoft.com/office/drawing/2014/main" id="{899019B5-B520-4F52-89A1-BE7FA57FBF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12975" y="3898900"/>
                  <a:ext cx="57150" cy="13176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ïşliḑé">
                  <a:extLst>
                    <a:ext uri="{FF2B5EF4-FFF2-40B4-BE49-F238E27FC236}">
                      <a16:creationId xmlns="" xmlns:a16="http://schemas.microsoft.com/office/drawing/2014/main" id="{0C279B29-ED3A-42EE-BDB8-E9EAF9ABE9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7588" y="3860800"/>
                  <a:ext cx="55563" cy="16986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íśľiďe">
                  <a:extLst>
                    <a:ext uri="{FF2B5EF4-FFF2-40B4-BE49-F238E27FC236}">
                      <a16:creationId xmlns="" xmlns:a16="http://schemas.microsoft.com/office/drawing/2014/main" id="{2544B7E8-71AF-43AF-A1B9-8905EE9CAD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46288" y="3759200"/>
                  <a:ext cx="296863" cy="176213"/>
                </a:xfrm>
                <a:custGeom>
                  <a:avLst/>
                  <a:gdLst/>
                  <a:ahLst/>
                  <a:cxnLst>
                    <a:cxn ang="0">
                      <a:pos x="162" y="25"/>
                    </a:cxn>
                    <a:cxn ang="0">
                      <a:pos x="126" y="25"/>
                    </a:cxn>
                    <a:cxn ang="0">
                      <a:pos x="81" y="59"/>
                    </a:cxn>
                    <a:cxn ang="0">
                      <a:pos x="59" y="48"/>
                    </a:cxn>
                    <a:cxn ang="0">
                      <a:pos x="0" y="96"/>
                    </a:cxn>
                    <a:cxn ang="0">
                      <a:pos x="0" y="111"/>
                    </a:cxn>
                    <a:cxn ang="0">
                      <a:pos x="60" y="62"/>
                    </a:cxn>
                    <a:cxn ang="0">
                      <a:pos x="83" y="74"/>
                    </a:cxn>
                    <a:cxn ang="0">
                      <a:pos x="131" y="37"/>
                    </a:cxn>
                    <a:cxn ang="0">
                      <a:pos x="166" y="37"/>
                    </a:cxn>
                    <a:cxn ang="0">
                      <a:pos x="187" y="16"/>
                    </a:cxn>
                    <a:cxn ang="0">
                      <a:pos x="187" y="0"/>
                    </a:cxn>
                    <a:cxn ang="0">
                      <a:pos x="162" y="25"/>
                    </a:cxn>
                  </a:cxnLst>
                  <a:rect l="0" t="0" r="r" b="b"/>
                  <a:pathLst>
                    <a:path w="187" h="111">
                      <a:moveTo>
                        <a:pt x="162" y="25"/>
                      </a:moveTo>
                      <a:lnTo>
                        <a:pt x="126" y="25"/>
                      </a:lnTo>
                      <a:lnTo>
                        <a:pt x="81" y="59"/>
                      </a:lnTo>
                      <a:lnTo>
                        <a:pt x="59" y="48"/>
                      </a:lnTo>
                      <a:lnTo>
                        <a:pt x="0" y="96"/>
                      </a:lnTo>
                      <a:lnTo>
                        <a:pt x="0" y="111"/>
                      </a:lnTo>
                      <a:lnTo>
                        <a:pt x="60" y="62"/>
                      </a:lnTo>
                      <a:lnTo>
                        <a:pt x="83" y="74"/>
                      </a:lnTo>
                      <a:lnTo>
                        <a:pt x="131" y="37"/>
                      </a:lnTo>
                      <a:lnTo>
                        <a:pt x="166" y="37"/>
                      </a:lnTo>
                      <a:lnTo>
                        <a:pt x="187" y="16"/>
                      </a:lnTo>
                      <a:lnTo>
                        <a:pt x="187" y="0"/>
                      </a:lnTo>
                      <a:lnTo>
                        <a:pt x="162" y="2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8" name="íṣḷíḑe">
              <a:extLst>
                <a:ext uri="{FF2B5EF4-FFF2-40B4-BE49-F238E27FC236}">
                  <a16:creationId xmlns="" xmlns:a16="http://schemas.microsoft.com/office/drawing/2014/main" id="{96A0327F-89DD-4211-9E2B-39EB43FA34D0}"/>
                </a:ext>
              </a:extLst>
            </p:cNvPr>
            <p:cNvSpPr/>
            <p:nvPr/>
          </p:nvSpPr>
          <p:spPr bwMode="auto">
            <a:xfrm flipH="1" flipV="1">
              <a:off x="4716232" y="3806594"/>
              <a:ext cx="1196484" cy="504844"/>
            </a:xfrm>
            <a:prstGeom prst="cube">
              <a:avLst>
                <a:gd name="adj" fmla="val 27750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>
                <a:rot lat="1800000" lon="0" rev="0"/>
              </a:camera>
              <a:lightRig rig="threePt" dir="t"/>
            </a:scene3d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20" name="îŝḷîḍé">
              <a:extLst>
                <a:ext uri="{FF2B5EF4-FFF2-40B4-BE49-F238E27FC236}">
                  <a16:creationId xmlns="" xmlns:a16="http://schemas.microsoft.com/office/drawing/2014/main" id="{D38CB0CC-5FC0-4E84-988D-280386D5E27D}"/>
                </a:ext>
              </a:extLst>
            </p:cNvPr>
            <p:cNvSpPr/>
            <p:nvPr/>
          </p:nvSpPr>
          <p:spPr>
            <a:xfrm>
              <a:off x="4860430" y="3880137"/>
              <a:ext cx="1055744" cy="243417"/>
            </a:xfrm>
            <a:prstGeom prst="rect">
              <a:avLst/>
            </a:prstGeom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正式上岗</a:t>
              </a:r>
            </a:p>
          </p:txBody>
        </p:sp>
        <p:sp>
          <p:nvSpPr>
            <p:cNvPr id="33" name="îṧľïde">
              <a:extLst>
                <a:ext uri="{FF2B5EF4-FFF2-40B4-BE49-F238E27FC236}">
                  <a16:creationId xmlns="" xmlns:a16="http://schemas.microsoft.com/office/drawing/2014/main" id="{4AD1E7BB-1411-45F3-B35F-6168B838F0F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772899" y="2089738"/>
              <a:ext cx="728047" cy="259092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t" anchorCtr="0">
              <a:normAutofit/>
            </a:bodyPr>
            <a:lstStyle/>
            <a:p>
              <a:pPr algn="r" latinLnBrk="0"/>
              <a:r>
                <a:rPr lang="zh-CN" altLang="en-US" sz="1400" b="1" dirty="0">
                  <a:solidFill>
                    <a:schemeClr val="accent4">
                      <a:lumMod val="100000"/>
                    </a:schemeClr>
                  </a:solidFill>
                  <a:effectLst/>
                </a:rPr>
                <a:t>正式岗位</a:t>
              </a:r>
            </a:p>
          </p:txBody>
        </p:sp>
        <p:sp>
          <p:nvSpPr>
            <p:cNvPr id="87" name="iŝľídé">
              <a:extLst>
                <a:ext uri="{FF2B5EF4-FFF2-40B4-BE49-F238E27FC236}">
                  <a16:creationId xmlns="" xmlns:a16="http://schemas.microsoft.com/office/drawing/2014/main" id="{30090D74-6A8C-49CA-8F1B-F26B9E09E62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60607" y="2600476"/>
              <a:ext cx="1589296" cy="393304"/>
            </a:xfrm>
            <a:prstGeom prst="rect">
              <a:avLst/>
            </a:prstGeom>
            <a:noFill/>
            <a:extLst/>
          </p:spPr>
          <p:txBody>
            <a:bodyPr wrap="square" lIns="0" tIns="0" rIns="0" bIns="0" anchor="t" anchorCtr="0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TW" altLang="en-US" sz="1100" b="1" dirty="0">
                  <a:solidFill>
                    <a:srgbClr val="C00000"/>
                  </a:solidFill>
                </a:rPr>
                <a:t>專案研究或規劃</a:t>
              </a:r>
              <a:endParaRPr lang="en-US" altLang="zh-TW" sz="1100" b="1" dirty="0">
                <a:solidFill>
                  <a:srgbClr val="C00000"/>
                </a:solidFill>
              </a:endParaRPr>
            </a:p>
            <a:p>
              <a:pPr algn="ctr">
                <a:lnSpc>
                  <a:spcPct val="120000"/>
                </a:lnSpc>
              </a:pPr>
              <a:r>
                <a:rPr lang="en-US" altLang="zh-CN" sz="1100" b="1" dirty="0">
                  <a:solidFill>
                    <a:srgbClr val="C00000"/>
                  </a:solidFill>
                </a:rPr>
                <a:t>(</a:t>
              </a:r>
              <a:r>
                <a:rPr lang="zh-TW" altLang="en-US" sz="1100" b="1" dirty="0">
                  <a:solidFill>
                    <a:srgbClr val="C00000"/>
                  </a:solidFill>
                </a:rPr>
                <a:t>個人或</a:t>
              </a:r>
              <a:r>
                <a:rPr lang="zh-TW" altLang="en-US" sz="1100" b="1" dirty="0" smtClean="0">
                  <a:solidFill>
                    <a:srgbClr val="C00000"/>
                  </a:solidFill>
                </a:rPr>
                <a:t>團體</a:t>
              </a:r>
              <a:r>
                <a:rPr lang="en-US" altLang="zh-TW" sz="1100" b="1" dirty="0" smtClean="0">
                  <a:solidFill>
                    <a:srgbClr val="C00000"/>
                  </a:solidFill>
                </a:rPr>
                <a:t>)</a:t>
              </a:r>
              <a:endParaRPr lang="zh-CN" altLang="en-US" sz="1100" b="1" dirty="0">
                <a:solidFill>
                  <a:srgbClr val="C00000"/>
                </a:solidFill>
                <a:effectLst/>
              </a:endParaRPr>
            </a:p>
          </p:txBody>
        </p:sp>
        <p:sp>
          <p:nvSpPr>
            <p:cNvPr id="88" name="îšḻiḍé">
              <a:extLst>
                <a:ext uri="{FF2B5EF4-FFF2-40B4-BE49-F238E27FC236}">
                  <a16:creationId xmlns="" xmlns:a16="http://schemas.microsoft.com/office/drawing/2014/main" id="{B6CCEBED-778D-4744-AE32-198FF991D74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678608" y="2386476"/>
              <a:ext cx="1371295" cy="309168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100" b="1" dirty="0">
                  <a:latin typeface="+mn-ea"/>
                  <a:ea typeface="+mn-ea"/>
                </a:rPr>
                <a:t>時間</a:t>
              </a:r>
              <a:r>
                <a:rPr lang="zh-CN" altLang="en-US" sz="1100" b="1" dirty="0" smtClean="0">
                  <a:latin typeface="+mn-ea"/>
                  <a:ea typeface="+mn-ea"/>
                </a:rPr>
                <a:t>：</a:t>
              </a:r>
              <a:r>
                <a:rPr lang="zh-TW" altLang="en-US" sz="1100" b="1" dirty="0">
                  <a:latin typeface="+mn-ea"/>
                </a:rPr>
                <a:t>第</a:t>
              </a:r>
              <a:r>
                <a:rPr lang="en-US" altLang="zh-TW" sz="1100" b="1" dirty="0" smtClean="0">
                  <a:latin typeface="+mn-ea"/>
                  <a:ea typeface="+mn-ea"/>
                </a:rPr>
                <a:t>7-12</a:t>
              </a:r>
              <a:r>
                <a:rPr lang="zh-TW" altLang="en-US" sz="1100" b="1" dirty="0" smtClean="0">
                  <a:latin typeface="+mn-ea"/>
                  <a:ea typeface="+mn-ea"/>
                </a:rPr>
                <a:t>個月</a:t>
              </a:r>
              <a:endParaRPr lang="zh-CN" altLang="en-US" sz="1000" b="0" dirty="0">
                <a:solidFill>
                  <a:schemeClr val="tx1"/>
                </a:solidFill>
                <a:effectLst/>
              </a:endParaRPr>
            </a:p>
          </p:txBody>
        </p:sp>
      </p:grpSp>
      <p:sp>
        <p:nvSpPr>
          <p:cNvPr id="89" name="矩形: 圆角 88">
            <a:extLst>
              <a:ext uri="{FF2B5EF4-FFF2-40B4-BE49-F238E27FC236}">
                <a16:creationId xmlns="" xmlns:a16="http://schemas.microsoft.com/office/drawing/2014/main" id="{B3DB75F9-8E02-4787-A671-45C6DA369F05}"/>
              </a:ext>
            </a:extLst>
          </p:cNvPr>
          <p:cNvSpPr/>
          <p:nvPr/>
        </p:nvSpPr>
        <p:spPr>
          <a:xfrm>
            <a:off x="5381110" y="5055763"/>
            <a:ext cx="2647274" cy="1505492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tIns="180000" bIns="180000" spcCol="180000" rtlCol="0" anchor="ctr">
            <a:noAutofit/>
          </a:bodyPr>
          <a:lstStyle/>
          <a:p>
            <a:pPr algn="ctr" latinLnBrk="0">
              <a:lnSpc>
                <a:spcPct val="120000"/>
              </a:lnSpc>
            </a:pPr>
            <a:r>
              <a:rPr lang="zh-CN" altLang="en-US" sz="1600" b="1" dirty="0">
                <a:solidFill>
                  <a:srgbClr val="002060"/>
                </a:solidFill>
                <a:latin typeface="+mj-ea"/>
                <a:ea typeface="+mj-ea"/>
              </a:rPr>
              <a:t>每個環節</a:t>
            </a:r>
            <a:endParaRPr lang="en-US" altLang="zh-CN" sz="16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latinLnBrk="0">
              <a:lnSpc>
                <a:spcPct val="120000"/>
              </a:lnSpc>
            </a:pPr>
            <a:r>
              <a:rPr lang="en-US" altLang="zh-CN" sz="1600" b="1" dirty="0">
                <a:solidFill>
                  <a:srgbClr val="002060"/>
                </a:solidFill>
                <a:latin typeface="+mj-ea"/>
                <a:ea typeface="+mj-ea"/>
              </a:rPr>
              <a:t>1.</a:t>
            </a:r>
            <a:r>
              <a:rPr lang="zh-CN" altLang="en-US" sz="1600" b="1" dirty="0">
                <a:solidFill>
                  <a:srgbClr val="002060"/>
                </a:solidFill>
                <a:latin typeface="+mj-ea"/>
                <a:ea typeface="+mj-ea"/>
              </a:rPr>
              <a:t>具体的工作岗位和內容</a:t>
            </a:r>
            <a:endParaRPr lang="en-US" altLang="zh-CN" sz="16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latinLnBrk="0">
              <a:lnSpc>
                <a:spcPct val="120000"/>
              </a:lnSpc>
            </a:pPr>
            <a:r>
              <a:rPr lang="en-US" altLang="zh-CN" sz="1600" b="1" dirty="0">
                <a:solidFill>
                  <a:srgbClr val="002060"/>
                </a:solidFill>
                <a:latin typeface="+mj-ea"/>
                <a:ea typeface="+mj-ea"/>
              </a:rPr>
              <a:t>2.</a:t>
            </a:r>
            <a:r>
              <a:rPr lang="zh-CN" altLang="en-US" sz="1600" b="1" dirty="0">
                <a:solidFill>
                  <a:srgbClr val="002060"/>
                </a:solidFill>
                <a:latin typeface="+mj-ea"/>
                <a:ea typeface="+mj-ea"/>
              </a:rPr>
              <a:t>安排的目的和学习要点</a:t>
            </a:r>
            <a:endParaRPr lang="en-US" altLang="zh-CN" sz="16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latinLnBrk="0">
              <a:lnSpc>
                <a:spcPct val="120000"/>
              </a:lnSpc>
            </a:pPr>
            <a:r>
              <a:rPr lang="en-US" altLang="zh-CN" sz="1600" b="1" dirty="0">
                <a:solidFill>
                  <a:srgbClr val="002060"/>
                </a:solidFill>
                <a:latin typeface="+mj-ea"/>
                <a:ea typeface="+mj-ea"/>
              </a:rPr>
              <a:t>3.</a:t>
            </a:r>
            <a:r>
              <a:rPr lang="zh-CN" altLang="en-US" sz="1600" b="1" dirty="0">
                <a:solidFill>
                  <a:srgbClr val="002060"/>
                </a:solidFill>
                <a:latin typeface="+mj-ea"/>
                <a:ea typeface="+mj-ea"/>
              </a:rPr>
              <a:t>学习的时间</a:t>
            </a:r>
            <a:r>
              <a:rPr lang="zh-CN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及</a:t>
            </a:r>
            <a:r>
              <a:rPr lang="zh-TW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考核內容</a:t>
            </a:r>
            <a:endParaRPr lang="zh-CN" altLang="en-US" sz="1600" b="1" kern="1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33365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619148"/>
              </p:ext>
            </p:extLst>
          </p:nvPr>
        </p:nvGraphicFramePr>
        <p:xfrm>
          <a:off x="117662" y="699810"/>
          <a:ext cx="8856984" cy="5781820"/>
        </p:xfrm>
        <a:graphic>
          <a:graphicData uri="http://schemas.openxmlformats.org/drawingml/2006/table">
            <a:tbl>
              <a:tblPr/>
              <a:tblGrid>
                <a:gridCol w="332137"/>
                <a:gridCol w="332137"/>
                <a:gridCol w="332137"/>
                <a:gridCol w="433591"/>
                <a:gridCol w="576064"/>
                <a:gridCol w="1152128"/>
                <a:gridCol w="576064"/>
                <a:gridCol w="1178600"/>
                <a:gridCol w="621600"/>
                <a:gridCol w="1260508"/>
                <a:gridCol w="683708"/>
                <a:gridCol w="1378310"/>
              </a:tblGrid>
              <a:tr h="18439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部門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培訓崗位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人數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導師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1~2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3~4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5~6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7~8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3785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基層歷練，實機操作，了解產品基礎知識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34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02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模具設計課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模具設計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3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傅春博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盛亞紅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杜家玲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了解產品， 對模具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,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及沖床的運作有初步的認識和概念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連續模生產過程實際操作及品質控制要點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實機操作經驗積累及培养異常分析的初級思維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模具對產品效能品質影響的深入學習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02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模具鉗工課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模具鉗工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5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王紅旭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孫志文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劉建彪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了解產品， 對模具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,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及沖床的運作有初步的認識和概念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連續模生產過程實際操作及品質控制要點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實機操作經驗積累及培养異常分析的初級思維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模具對產品效能品質影響的深入學習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42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模具機加課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姜健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了解產品， 對模具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,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及沖床的運作有初步的認識和概念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連續模生產過程實際操作及品質控制要點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實機操作經驗積累及培养異常分析的初級思維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模具對產品效能品質影響的深入學習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42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王紅輕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了解產品， 對模具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,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及沖床的運作有初步的認識和概念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連續模生產過程實際操作及品質控制要點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實機操作經驗積累及培养異常分析的初級思維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模具對產品效能品質影響的深入學習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42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NCT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模具展圖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3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劉金偉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數沖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了解數控沖床的性能和基本操作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鐳射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了解鐳射機的性能和基本操作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了解前加工的特征及加工方式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簡易模具的配置及組模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折灣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了解折灣機的性能和基本操作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22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工程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PE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工程師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孙洪伟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對公司产品初步的認識和概念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,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學習工程管制程序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學習產品在沖壓段的生產工藝及流程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組裝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學習產品在組裝段的生產工藝及流程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學習產品在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段的生產工藝及流程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2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品保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方良成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品質基本概念與知識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品質管制流程與異常檢討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了解產品在沖壓段的栓驗方式及首件的制作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組裝品管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了解產品在組裝段的栓驗方式及首件制作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2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QC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楊陳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品質基本概念與知識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品保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品質管制流程與異常檢討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了解產品在沖壓段的栓驗方式及首件的制作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沖壓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了解產品在沖壓段的栓驗方式及首件的制作</a:t>
                      </a:r>
                    </a:p>
                  </a:txBody>
                  <a:tcPr marL="5321" marR="5321" marT="532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04160" y="116632"/>
            <a:ext cx="353173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300" b="1" dirty="0"/>
              <a:t>產線基層</a:t>
            </a:r>
            <a:r>
              <a:rPr lang="zh-CN" altLang="en-US" sz="2300" b="1" dirty="0" smtClean="0"/>
              <a:t>學習</a:t>
            </a:r>
            <a:r>
              <a:rPr lang="zh-TW" altLang="en-US" sz="2300" b="1" dirty="0" smtClean="0"/>
              <a:t>：第</a:t>
            </a:r>
            <a:r>
              <a:rPr lang="en-US" altLang="zh-TW" sz="2300" b="1" dirty="0" smtClean="0"/>
              <a:t>1-</a:t>
            </a:r>
            <a:r>
              <a:rPr lang="en-US" altLang="zh-CN" sz="2300" b="1" dirty="0" smtClean="0"/>
              <a:t>2</a:t>
            </a:r>
            <a:r>
              <a:rPr lang="zh-TW" altLang="en-US" sz="2300" b="1" dirty="0" smtClean="0"/>
              <a:t>個月</a:t>
            </a:r>
            <a:endParaRPr lang="en-US" altLang="zh-CN" sz="2300" b="1" dirty="0"/>
          </a:p>
        </p:txBody>
      </p:sp>
      <p:sp>
        <p:nvSpPr>
          <p:cNvPr id="7" name="向下箭號 6">
            <a:hlinkClick r:id="rId3" action="ppaction://hlinksldjump"/>
          </p:cNvPr>
          <p:cNvSpPr/>
          <p:nvPr/>
        </p:nvSpPr>
        <p:spPr>
          <a:xfrm rot="10800000">
            <a:off x="8244408" y="116632"/>
            <a:ext cx="432048" cy="4462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297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332982"/>
              </p:ext>
            </p:extLst>
          </p:nvPr>
        </p:nvGraphicFramePr>
        <p:xfrm>
          <a:off x="35496" y="620688"/>
          <a:ext cx="8962089" cy="5832649"/>
        </p:xfrm>
        <a:graphic>
          <a:graphicData uri="http://schemas.openxmlformats.org/drawingml/2006/table">
            <a:tbl>
              <a:tblPr/>
              <a:tblGrid>
                <a:gridCol w="256174"/>
                <a:gridCol w="256174"/>
                <a:gridCol w="256174"/>
                <a:gridCol w="422947"/>
                <a:gridCol w="320697"/>
                <a:gridCol w="725349"/>
                <a:gridCol w="210755"/>
                <a:gridCol w="288032"/>
                <a:gridCol w="936104"/>
                <a:gridCol w="369005"/>
                <a:gridCol w="587066"/>
                <a:gridCol w="124049"/>
                <a:gridCol w="345603"/>
                <a:gridCol w="469652"/>
                <a:gridCol w="264865"/>
                <a:gridCol w="268832"/>
                <a:gridCol w="533697"/>
                <a:gridCol w="205583"/>
                <a:gridCol w="322776"/>
                <a:gridCol w="528359"/>
                <a:gridCol w="228985"/>
                <a:gridCol w="288032"/>
                <a:gridCol w="753179"/>
              </a:tblGrid>
              <a:tr h="16516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部門</a:t>
                      </a:r>
                    </a:p>
                  </a:txBody>
                  <a:tcPr marL="4305" marR="4305" marT="430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培訓崗位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人數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導師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9~10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11~12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13~14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15~16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17~18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19~20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第</a:t>
                      </a:r>
                      <a:r>
                        <a:rPr lang="en-US" altLang="zh-TW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21~22</a:t>
                      </a:r>
                      <a:r>
                        <a:rPr lang="zh-TW" alt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周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516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崗前學習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崗位實習，性格取向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/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能力模型分析</a:t>
                      </a:r>
                    </a:p>
                  </a:txBody>
                  <a:tcPr marL="4305" marR="4305" marT="430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58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實習崗位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實習要點</a:t>
                      </a: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69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模具設計課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模具設計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3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傅春博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盛亞紅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杜家玲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橫具機加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模具的制造過程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模具鉗工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了解模具的制造過程及模具的結構，類型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設計軟件熟悉及規范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/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流程學習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簡單零部件的拆圖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中等模具繪圖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中等模具拆圖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復雜模具的繪圖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69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模具鉗工課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模具鉗工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5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王紅旭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孫志文</a:t>
                      </a:r>
                      <a:b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</a:b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劉建彪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了結模具結構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模具機加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模具的制造過程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組裝模具的基本知識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模具抽牙原理的學習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成型模具的認識和了解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沖孔模具的認識和了解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反折拍平模具的認識和了解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43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模具機加課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姜健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了結模具結構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磨床實習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磨床設備學習操練及日常保养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放電實習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放電設備學習操練及日常保养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實際技能操練，積累技能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技能操練，異常處理能力培養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43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王紅輕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了結模具結構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磨床實習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制模設備學習操練及日常保养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線割設備學習操練及日常保养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放電實習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放電設備學習操練及日常保养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實際技能操練，積累技能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CNC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技能操練，異常處理能力培養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06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NCT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模具展圖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3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劉金偉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設計軟件熟悉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設計規范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/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流程學習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簡單零件展圖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簡單零部件的工藝排列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簡單零部件的工藝排列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簡單零部件的工藝排列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繪圖實習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簡單零部件的工藝排列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PE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工程師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孙洪伟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鉗工實習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學習了結模具結構及模具制造相關知識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學習工程管制流程及模具結構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绘图軟件培训</a:t>
                      </a:r>
                      <a:r>
                        <a:rPr lang="en-US" altLang="zh-CN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/</a:t>
                      </a:r>
                      <a:r>
                        <a:rPr lang="zh-CN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工程图面制作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工程编码原则及</a:t>
                      </a:r>
                      <a:r>
                        <a:rPr lang="en-US" altLang="zh-CN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BOM</a:t>
                      </a:r>
                      <a:r>
                        <a:rPr lang="zh-CN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建立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产品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DFM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检讨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产品问题点分析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工程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样品承认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"/>
                        </a:rPr>
                        <a:t>品保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方良成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產品的生產檢驗方式與實際操作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射出品管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了解射出產品的生產檢驗方式與實際操作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新產品開發流程中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扮演的角色認知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新產品開發流程中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扮演的角色認知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量產品生產流程中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扮演的角色及工作職責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量產品生產流程中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扮演的角色及工作職責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QE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品質異常問題分析能力訓練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0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QC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2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楊陳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組裝品管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了解產品在組裝段的栓驗方式及首件制作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組裝品管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了解產品在組裝段的栓驗方式及首件制作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IQC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學習外購件進料檢驗流程與實際操作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IQC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學習外購件進料檢驗流程與實際操作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產品的生產檢驗方式與實際操作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品管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了解</a:t>
                      </a:r>
                      <a:r>
                        <a:rPr lang="en-US" altLang="zh-TW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NCT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產品的生產檢驗方式與實際操作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等线 Light"/>
                      </a:endParaRPr>
                    </a:p>
                  </a:txBody>
                  <a:tcPr marL="4305" marR="4305" marT="43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QC</a:t>
                      </a:r>
                      <a:r>
                        <a:rPr lang="zh-TW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實習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 Light"/>
                        </a:rPr>
                        <a:t>各生產品質數擾統計分檄與資料匯總</a:t>
                      </a:r>
                    </a:p>
                  </a:txBody>
                  <a:tcPr marL="4305" marR="4305" marT="43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90319" y="116632"/>
            <a:ext cx="412164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300" b="1" dirty="0"/>
              <a:t>基本技能岗</a:t>
            </a:r>
            <a:r>
              <a:rPr lang="zh-CN" altLang="en-US" sz="2300" b="1" dirty="0" smtClean="0"/>
              <a:t>位</a:t>
            </a:r>
            <a:r>
              <a:rPr lang="zh-TW" altLang="en-US" sz="2300" b="1" dirty="0" smtClean="0"/>
              <a:t>學習：第</a:t>
            </a:r>
            <a:r>
              <a:rPr lang="en-US" altLang="zh-CN" sz="2300" b="1" dirty="0" smtClean="0"/>
              <a:t>3-6</a:t>
            </a:r>
            <a:r>
              <a:rPr lang="zh-TW" altLang="en-US" sz="2300" b="1" dirty="0" smtClean="0"/>
              <a:t>個月</a:t>
            </a:r>
            <a:endParaRPr lang="en-US" altLang="zh-CN" sz="2300" b="1" dirty="0"/>
          </a:p>
        </p:txBody>
      </p:sp>
      <p:sp>
        <p:nvSpPr>
          <p:cNvPr id="6" name="向下箭號 5">
            <a:hlinkClick r:id="rId2" action="ppaction://hlinksldjump"/>
          </p:cNvPr>
          <p:cNvSpPr/>
          <p:nvPr/>
        </p:nvSpPr>
        <p:spPr>
          <a:xfrm rot="10800000">
            <a:off x="8244408" y="116632"/>
            <a:ext cx="432048" cy="4462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790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3487782"/>
              </p:ext>
            </p:extLst>
          </p:nvPr>
        </p:nvGraphicFramePr>
        <p:xfrm>
          <a:off x="1077913" y="53975"/>
          <a:ext cx="6915150" cy="621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8" name="工作表" r:id="rId4" imgW="5791176" imgH="5044512" progId="Excel.Sheet.12">
                  <p:embed/>
                </p:oleObj>
              </mc:Choice>
              <mc:Fallback>
                <p:oleObj name="工作表" r:id="rId4" imgW="5791176" imgH="504451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7913" y="53975"/>
                        <a:ext cx="6915150" cy="6218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556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5449592"/>
              </p:ext>
            </p:extLst>
          </p:nvPr>
        </p:nvGraphicFramePr>
        <p:xfrm>
          <a:off x="321026" y="476672"/>
          <a:ext cx="8499446" cy="5760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工作表" r:id="rId4" imgW="6339816" imgH="4297680" progId="Excel.Sheet.12">
                  <p:embed/>
                </p:oleObj>
              </mc:Choice>
              <mc:Fallback>
                <p:oleObj name="工作表" r:id="rId4" imgW="6339816" imgH="42976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1026" y="476672"/>
                        <a:ext cx="8499446" cy="57606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73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向右箭號 2"/>
          <p:cNvSpPr/>
          <p:nvPr/>
        </p:nvSpPr>
        <p:spPr>
          <a:xfrm>
            <a:off x="1403648" y="4520237"/>
            <a:ext cx="7249058" cy="2203195"/>
          </a:xfrm>
          <a:prstGeom prst="rightArrow">
            <a:avLst>
              <a:gd name="adj1" fmla="val 50000"/>
              <a:gd name="adj2" fmla="val 66068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標題 1"/>
          <p:cNvSpPr txBox="1">
            <a:spLocks/>
          </p:cNvSpPr>
          <p:nvPr/>
        </p:nvSpPr>
        <p:spPr bwMode="auto">
          <a:xfrm>
            <a:off x="601952" y="-19246"/>
            <a:ext cx="7507635" cy="85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itchFamily="34" charset="0"/>
                <a:ea typeface="微軟正黑體" panose="020B0604030504040204" pitchFamily="34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Century Gothic" pitchFamily="34" charset="0"/>
                <a:ea typeface="微軟正黑體" pitchFamily="34" charset="-12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TW" sz="3500" dirty="0" smtClean="0">
                <a:latin typeface="Century Gothic" panose="020B0502020202090204" pitchFamily="34" charset="0"/>
              </a:rPr>
              <a:t>C2.</a:t>
            </a:r>
            <a:r>
              <a:rPr lang="zh-TW" altLang="en-US" sz="3500" dirty="0" smtClean="0">
                <a:latin typeface="Century Gothic" panose="020B0502020202090204" pitchFamily="34" charset="0"/>
              </a:rPr>
              <a:t>發展</a:t>
            </a:r>
            <a:r>
              <a:rPr lang="zh-TW" altLang="en-US" sz="3500" dirty="0">
                <a:latin typeface="Century Gothic" panose="020B0502020202090204" pitchFamily="34" charset="0"/>
              </a:rPr>
              <a:t>與培養計劃</a:t>
            </a:r>
            <a:r>
              <a:rPr lang="en-US" altLang="zh-TW" sz="3500" dirty="0" smtClean="0">
                <a:latin typeface="Century Gothic" panose="020B0502020202090204" pitchFamily="34" charset="0"/>
              </a:rPr>
              <a:t>-</a:t>
            </a:r>
            <a:r>
              <a:rPr lang="zh-TW" altLang="en-US" sz="3500" dirty="0" smtClean="0">
                <a:latin typeface="Century Gothic" panose="020B0502020202090204" pitchFamily="34" charset="0"/>
              </a:rPr>
              <a:t>軟實力強化 </a:t>
            </a:r>
            <a:r>
              <a:rPr lang="en-US" altLang="zh-TW" sz="3500" dirty="0" smtClean="0">
                <a:latin typeface="Century Gothic" panose="020B0502020202090204" pitchFamily="34" charset="0"/>
              </a:rPr>
              <a:t>&amp; </a:t>
            </a:r>
            <a:r>
              <a:rPr lang="zh-TW" altLang="en-US" sz="3500" dirty="0" smtClean="0">
                <a:latin typeface="Century Gothic" panose="020B0502020202090204" pitchFamily="34" charset="0"/>
              </a:rPr>
              <a:t>關懷</a:t>
            </a:r>
            <a:endParaRPr lang="zh-TW" altLang="en-US" sz="3500" dirty="0">
              <a:latin typeface="Century Gothic" panose="020B0502020202090204" pitchFamily="34" charset="0"/>
            </a:endParaRPr>
          </a:p>
        </p:txBody>
      </p:sp>
      <p:sp>
        <p:nvSpPr>
          <p:cNvPr id="12" name="calendar_98938">
            <a:extLst>
              <a:ext uri="{FF2B5EF4-FFF2-40B4-BE49-F238E27FC236}">
                <a16:creationId xmlns="" xmlns:a16="http://schemas.microsoft.com/office/drawing/2014/main" id="{435EA173-9BAC-4636-8E73-98E58FBD4946}"/>
              </a:ext>
            </a:extLst>
          </p:cNvPr>
          <p:cNvSpPr>
            <a:spLocks noChangeAspect="1"/>
          </p:cNvSpPr>
          <p:nvPr/>
        </p:nvSpPr>
        <p:spPr bwMode="auto">
          <a:xfrm>
            <a:off x="4175574" y="5258181"/>
            <a:ext cx="806264" cy="823890"/>
          </a:xfrm>
          <a:custGeom>
            <a:avLst/>
            <a:gdLst>
              <a:gd name="connsiteX0" fmla="*/ 430496 w 594019"/>
              <a:gd name="connsiteY0" fmla="*/ 459960 h 607004"/>
              <a:gd name="connsiteX1" fmla="*/ 430496 w 594019"/>
              <a:gd name="connsiteY1" fmla="*/ 498460 h 607004"/>
              <a:gd name="connsiteX2" fmla="*/ 469211 w 594019"/>
              <a:gd name="connsiteY2" fmla="*/ 498460 h 607004"/>
              <a:gd name="connsiteX3" fmla="*/ 469211 w 594019"/>
              <a:gd name="connsiteY3" fmla="*/ 459960 h 607004"/>
              <a:gd name="connsiteX4" fmla="*/ 276962 w 594019"/>
              <a:gd name="connsiteY4" fmla="*/ 459960 h 607004"/>
              <a:gd name="connsiteX5" fmla="*/ 276962 w 594019"/>
              <a:gd name="connsiteY5" fmla="*/ 498460 h 607004"/>
              <a:gd name="connsiteX6" fmla="*/ 315504 w 594019"/>
              <a:gd name="connsiteY6" fmla="*/ 498460 h 607004"/>
              <a:gd name="connsiteX7" fmla="*/ 315504 w 594019"/>
              <a:gd name="connsiteY7" fmla="*/ 459960 h 607004"/>
              <a:gd name="connsiteX8" fmla="*/ 123412 w 594019"/>
              <a:gd name="connsiteY8" fmla="*/ 459960 h 607004"/>
              <a:gd name="connsiteX9" fmla="*/ 123412 w 594019"/>
              <a:gd name="connsiteY9" fmla="*/ 498460 h 607004"/>
              <a:gd name="connsiteX10" fmla="*/ 161954 w 594019"/>
              <a:gd name="connsiteY10" fmla="*/ 498460 h 607004"/>
              <a:gd name="connsiteX11" fmla="*/ 161954 w 594019"/>
              <a:gd name="connsiteY11" fmla="*/ 459960 h 607004"/>
              <a:gd name="connsiteX12" fmla="*/ 408491 w 594019"/>
              <a:gd name="connsiteY12" fmla="*/ 415842 h 607004"/>
              <a:gd name="connsiteX13" fmla="*/ 491216 w 594019"/>
              <a:gd name="connsiteY13" fmla="*/ 415842 h 607004"/>
              <a:gd name="connsiteX14" fmla="*/ 513221 w 594019"/>
              <a:gd name="connsiteY14" fmla="*/ 437984 h 607004"/>
              <a:gd name="connsiteX15" fmla="*/ 513221 w 594019"/>
              <a:gd name="connsiteY15" fmla="*/ 520602 h 607004"/>
              <a:gd name="connsiteX16" fmla="*/ 491216 w 594019"/>
              <a:gd name="connsiteY16" fmla="*/ 542578 h 607004"/>
              <a:gd name="connsiteX17" fmla="*/ 408491 w 594019"/>
              <a:gd name="connsiteY17" fmla="*/ 542578 h 607004"/>
              <a:gd name="connsiteX18" fmla="*/ 386486 w 594019"/>
              <a:gd name="connsiteY18" fmla="*/ 520602 h 607004"/>
              <a:gd name="connsiteX19" fmla="*/ 386486 w 594019"/>
              <a:gd name="connsiteY19" fmla="*/ 437984 h 607004"/>
              <a:gd name="connsiteX20" fmla="*/ 408491 w 594019"/>
              <a:gd name="connsiteY20" fmla="*/ 415842 h 607004"/>
              <a:gd name="connsiteX21" fmla="*/ 254961 w 594019"/>
              <a:gd name="connsiteY21" fmla="*/ 415842 h 607004"/>
              <a:gd name="connsiteX22" fmla="*/ 337670 w 594019"/>
              <a:gd name="connsiteY22" fmla="*/ 415842 h 607004"/>
              <a:gd name="connsiteX23" fmla="*/ 359671 w 594019"/>
              <a:gd name="connsiteY23" fmla="*/ 437984 h 607004"/>
              <a:gd name="connsiteX24" fmla="*/ 359671 w 594019"/>
              <a:gd name="connsiteY24" fmla="*/ 520602 h 607004"/>
              <a:gd name="connsiteX25" fmla="*/ 337670 w 594019"/>
              <a:gd name="connsiteY25" fmla="*/ 542578 h 607004"/>
              <a:gd name="connsiteX26" fmla="*/ 254961 w 594019"/>
              <a:gd name="connsiteY26" fmla="*/ 542578 h 607004"/>
              <a:gd name="connsiteX27" fmla="*/ 232795 w 594019"/>
              <a:gd name="connsiteY27" fmla="*/ 520602 h 607004"/>
              <a:gd name="connsiteX28" fmla="*/ 232795 w 594019"/>
              <a:gd name="connsiteY28" fmla="*/ 437984 h 607004"/>
              <a:gd name="connsiteX29" fmla="*/ 254961 w 594019"/>
              <a:gd name="connsiteY29" fmla="*/ 415842 h 607004"/>
              <a:gd name="connsiteX30" fmla="*/ 101411 w 594019"/>
              <a:gd name="connsiteY30" fmla="*/ 415842 h 607004"/>
              <a:gd name="connsiteX31" fmla="*/ 184120 w 594019"/>
              <a:gd name="connsiteY31" fmla="*/ 415842 h 607004"/>
              <a:gd name="connsiteX32" fmla="*/ 206121 w 594019"/>
              <a:gd name="connsiteY32" fmla="*/ 437984 h 607004"/>
              <a:gd name="connsiteX33" fmla="*/ 206121 w 594019"/>
              <a:gd name="connsiteY33" fmla="*/ 520602 h 607004"/>
              <a:gd name="connsiteX34" fmla="*/ 184120 w 594019"/>
              <a:gd name="connsiteY34" fmla="*/ 542578 h 607004"/>
              <a:gd name="connsiteX35" fmla="*/ 101411 w 594019"/>
              <a:gd name="connsiteY35" fmla="*/ 542578 h 607004"/>
              <a:gd name="connsiteX36" fmla="*/ 79245 w 594019"/>
              <a:gd name="connsiteY36" fmla="*/ 520602 h 607004"/>
              <a:gd name="connsiteX37" fmla="*/ 79245 w 594019"/>
              <a:gd name="connsiteY37" fmla="*/ 437984 h 607004"/>
              <a:gd name="connsiteX38" fmla="*/ 101411 w 594019"/>
              <a:gd name="connsiteY38" fmla="*/ 415842 h 607004"/>
              <a:gd name="connsiteX39" fmla="*/ 430496 w 594019"/>
              <a:gd name="connsiteY39" fmla="*/ 306128 h 607004"/>
              <a:gd name="connsiteX40" fmla="*/ 430496 w 594019"/>
              <a:gd name="connsiteY40" fmla="*/ 344628 h 607004"/>
              <a:gd name="connsiteX41" fmla="*/ 469211 w 594019"/>
              <a:gd name="connsiteY41" fmla="*/ 344628 h 607004"/>
              <a:gd name="connsiteX42" fmla="*/ 469211 w 594019"/>
              <a:gd name="connsiteY42" fmla="*/ 306128 h 607004"/>
              <a:gd name="connsiteX43" fmla="*/ 276962 w 594019"/>
              <a:gd name="connsiteY43" fmla="*/ 306128 h 607004"/>
              <a:gd name="connsiteX44" fmla="*/ 276962 w 594019"/>
              <a:gd name="connsiteY44" fmla="*/ 344628 h 607004"/>
              <a:gd name="connsiteX45" fmla="*/ 315504 w 594019"/>
              <a:gd name="connsiteY45" fmla="*/ 344628 h 607004"/>
              <a:gd name="connsiteX46" fmla="*/ 315504 w 594019"/>
              <a:gd name="connsiteY46" fmla="*/ 306128 h 607004"/>
              <a:gd name="connsiteX47" fmla="*/ 408491 w 594019"/>
              <a:gd name="connsiteY47" fmla="*/ 262010 h 607004"/>
              <a:gd name="connsiteX48" fmla="*/ 491216 w 594019"/>
              <a:gd name="connsiteY48" fmla="*/ 262010 h 607004"/>
              <a:gd name="connsiteX49" fmla="*/ 513221 w 594019"/>
              <a:gd name="connsiteY49" fmla="*/ 283986 h 607004"/>
              <a:gd name="connsiteX50" fmla="*/ 513221 w 594019"/>
              <a:gd name="connsiteY50" fmla="*/ 366604 h 607004"/>
              <a:gd name="connsiteX51" fmla="*/ 491216 w 594019"/>
              <a:gd name="connsiteY51" fmla="*/ 388746 h 607004"/>
              <a:gd name="connsiteX52" fmla="*/ 408491 w 594019"/>
              <a:gd name="connsiteY52" fmla="*/ 388746 h 607004"/>
              <a:gd name="connsiteX53" fmla="*/ 386486 w 594019"/>
              <a:gd name="connsiteY53" fmla="*/ 366604 h 607004"/>
              <a:gd name="connsiteX54" fmla="*/ 386486 w 594019"/>
              <a:gd name="connsiteY54" fmla="*/ 283986 h 607004"/>
              <a:gd name="connsiteX55" fmla="*/ 408491 w 594019"/>
              <a:gd name="connsiteY55" fmla="*/ 262010 h 607004"/>
              <a:gd name="connsiteX56" fmla="*/ 254961 w 594019"/>
              <a:gd name="connsiteY56" fmla="*/ 262010 h 607004"/>
              <a:gd name="connsiteX57" fmla="*/ 337670 w 594019"/>
              <a:gd name="connsiteY57" fmla="*/ 262010 h 607004"/>
              <a:gd name="connsiteX58" fmla="*/ 359671 w 594019"/>
              <a:gd name="connsiteY58" fmla="*/ 283986 h 607004"/>
              <a:gd name="connsiteX59" fmla="*/ 359671 w 594019"/>
              <a:gd name="connsiteY59" fmla="*/ 366604 h 607004"/>
              <a:gd name="connsiteX60" fmla="*/ 337670 w 594019"/>
              <a:gd name="connsiteY60" fmla="*/ 388746 h 607004"/>
              <a:gd name="connsiteX61" fmla="*/ 254961 w 594019"/>
              <a:gd name="connsiteY61" fmla="*/ 388746 h 607004"/>
              <a:gd name="connsiteX62" fmla="*/ 232795 w 594019"/>
              <a:gd name="connsiteY62" fmla="*/ 366604 h 607004"/>
              <a:gd name="connsiteX63" fmla="*/ 232795 w 594019"/>
              <a:gd name="connsiteY63" fmla="*/ 283986 h 607004"/>
              <a:gd name="connsiteX64" fmla="*/ 254961 w 594019"/>
              <a:gd name="connsiteY64" fmla="*/ 262010 h 607004"/>
              <a:gd name="connsiteX65" fmla="*/ 101411 w 594019"/>
              <a:gd name="connsiteY65" fmla="*/ 262010 h 607004"/>
              <a:gd name="connsiteX66" fmla="*/ 184120 w 594019"/>
              <a:gd name="connsiteY66" fmla="*/ 262010 h 607004"/>
              <a:gd name="connsiteX67" fmla="*/ 206121 w 594019"/>
              <a:gd name="connsiteY67" fmla="*/ 283986 h 607004"/>
              <a:gd name="connsiteX68" fmla="*/ 206121 w 594019"/>
              <a:gd name="connsiteY68" fmla="*/ 366604 h 607004"/>
              <a:gd name="connsiteX69" fmla="*/ 184120 w 594019"/>
              <a:gd name="connsiteY69" fmla="*/ 388746 h 607004"/>
              <a:gd name="connsiteX70" fmla="*/ 101411 w 594019"/>
              <a:gd name="connsiteY70" fmla="*/ 388746 h 607004"/>
              <a:gd name="connsiteX71" fmla="*/ 79245 w 594019"/>
              <a:gd name="connsiteY71" fmla="*/ 366604 h 607004"/>
              <a:gd name="connsiteX72" fmla="*/ 79245 w 594019"/>
              <a:gd name="connsiteY72" fmla="*/ 283986 h 607004"/>
              <a:gd name="connsiteX73" fmla="*/ 101411 w 594019"/>
              <a:gd name="connsiteY73" fmla="*/ 262010 h 607004"/>
              <a:gd name="connsiteX74" fmla="*/ 44179 w 594019"/>
              <a:gd name="connsiteY74" fmla="*/ 229638 h 607004"/>
              <a:gd name="connsiteX75" fmla="*/ 44179 w 594019"/>
              <a:gd name="connsiteY75" fmla="*/ 563055 h 607004"/>
              <a:gd name="connsiteX76" fmla="*/ 550005 w 594019"/>
              <a:gd name="connsiteY76" fmla="*/ 563055 h 607004"/>
              <a:gd name="connsiteX77" fmla="*/ 550005 w 594019"/>
              <a:gd name="connsiteY77" fmla="*/ 229638 h 607004"/>
              <a:gd name="connsiteX78" fmla="*/ 22007 w 594019"/>
              <a:gd name="connsiteY78" fmla="*/ 67390 h 607004"/>
              <a:gd name="connsiteX79" fmla="*/ 49143 w 594019"/>
              <a:gd name="connsiteY79" fmla="*/ 67390 h 607004"/>
              <a:gd name="connsiteX80" fmla="*/ 49143 w 594019"/>
              <a:gd name="connsiteY80" fmla="*/ 104565 h 607004"/>
              <a:gd name="connsiteX81" fmla="*/ 115329 w 594019"/>
              <a:gd name="connsiteY81" fmla="*/ 170654 h 607004"/>
              <a:gd name="connsiteX82" fmla="*/ 181515 w 594019"/>
              <a:gd name="connsiteY82" fmla="*/ 104565 h 607004"/>
              <a:gd name="connsiteX83" fmla="*/ 181515 w 594019"/>
              <a:gd name="connsiteY83" fmla="*/ 67390 h 607004"/>
              <a:gd name="connsiteX84" fmla="*/ 230824 w 594019"/>
              <a:gd name="connsiteY84" fmla="*/ 67390 h 607004"/>
              <a:gd name="connsiteX85" fmla="*/ 230824 w 594019"/>
              <a:gd name="connsiteY85" fmla="*/ 104565 h 607004"/>
              <a:gd name="connsiteX86" fmla="*/ 297010 w 594019"/>
              <a:gd name="connsiteY86" fmla="*/ 170654 h 607004"/>
              <a:gd name="connsiteX87" fmla="*/ 363196 w 594019"/>
              <a:gd name="connsiteY87" fmla="*/ 104565 h 607004"/>
              <a:gd name="connsiteX88" fmla="*/ 363196 w 594019"/>
              <a:gd name="connsiteY88" fmla="*/ 67390 h 607004"/>
              <a:gd name="connsiteX89" fmla="*/ 412504 w 594019"/>
              <a:gd name="connsiteY89" fmla="*/ 67390 h 607004"/>
              <a:gd name="connsiteX90" fmla="*/ 412504 w 594019"/>
              <a:gd name="connsiteY90" fmla="*/ 104565 h 607004"/>
              <a:gd name="connsiteX91" fmla="*/ 478690 w 594019"/>
              <a:gd name="connsiteY91" fmla="*/ 170654 h 607004"/>
              <a:gd name="connsiteX92" fmla="*/ 544876 w 594019"/>
              <a:gd name="connsiteY92" fmla="*/ 104565 h 607004"/>
              <a:gd name="connsiteX93" fmla="*/ 544876 w 594019"/>
              <a:gd name="connsiteY93" fmla="*/ 67390 h 607004"/>
              <a:gd name="connsiteX94" fmla="*/ 572012 w 594019"/>
              <a:gd name="connsiteY94" fmla="*/ 67390 h 607004"/>
              <a:gd name="connsiteX95" fmla="*/ 594019 w 594019"/>
              <a:gd name="connsiteY95" fmla="*/ 89364 h 607004"/>
              <a:gd name="connsiteX96" fmla="*/ 594019 w 594019"/>
              <a:gd name="connsiteY96" fmla="*/ 585030 h 607004"/>
              <a:gd name="connsiteX97" fmla="*/ 572012 w 594019"/>
              <a:gd name="connsiteY97" fmla="*/ 607004 h 607004"/>
              <a:gd name="connsiteX98" fmla="*/ 22007 w 594019"/>
              <a:gd name="connsiteY98" fmla="*/ 607004 h 607004"/>
              <a:gd name="connsiteX99" fmla="*/ 0 w 594019"/>
              <a:gd name="connsiteY99" fmla="*/ 585030 h 607004"/>
              <a:gd name="connsiteX100" fmla="*/ 0 w 594019"/>
              <a:gd name="connsiteY100" fmla="*/ 89364 h 607004"/>
              <a:gd name="connsiteX101" fmla="*/ 22007 w 594019"/>
              <a:gd name="connsiteY101" fmla="*/ 67390 h 607004"/>
              <a:gd name="connsiteX102" fmla="*/ 478645 w 594019"/>
              <a:gd name="connsiteY102" fmla="*/ 0 h 607004"/>
              <a:gd name="connsiteX103" fmla="*/ 511740 w 594019"/>
              <a:gd name="connsiteY103" fmla="*/ 33038 h 607004"/>
              <a:gd name="connsiteX104" fmla="*/ 511740 w 594019"/>
              <a:gd name="connsiteY104" fmla="*/ 104565 h 607004"/>
              <a:gd name="connsiteX105" fmla="*/ 478645 w 594019"/>
              <a:gd name="connsiteY105" fmla="*/ 137603 h 607004"/>
              <a:gd name="connsiteX106" fmla="*/ 445550 w 594019"/>
              <a:gd name="connsiteY106" fmla="*/ 104565 h 607004"/>
              <a:gd name="connsiteX107" fmla="*/ 445550 w 594019"/>
              <a:gd name="connsiteY107" fmla="*/ 33038 h 607004"/>
              <a:gd name="connsiteX108" fmla="*/ 478645 w 594019"/>
              <a:gd name="connsiteY108" fmla="*/ 0 h 607004"/>
              <a:gd name="connsiteX109" fmla="*/ 296974 w 594019"/>
              <a:gd name="connsiteY109" fmla="*/ 0 h 607004"/>
              <a:gd name="connsiteX110" fmla="*/ 330034 w 594019"/>
              <a:gd name="connsiteY110" fmla="*/ 33038 h 607004"/>
              <a:gd name="connsiteX111" fmla="*/ 330034 w 594019"/>
              <a:gd name="connsiteY111" fmla="*/ 104565 h 607004"/>
              <a:gd name="connsiteX112" fmla="*/ 296974 w 594019"/>
              <a:gd name="connsiteY112" fmla="*/ 137603 h 607004"/>
              <a:gd name="connsiteX113" fmla="*/ 263914 w 594019"/>
              <a:gd name="connsiteY113" fmla="*/ 104565 h 607004"/>
              <a:gd name="connsiteX114" fmla="*/ 263914 w 594019"/>
              <a:gd name="connsiteY114" fmla="*/ 33038 h 607004"/>
              <a:gd name="connsiteX115" fmla="*/ 296974 w 594019"/>
              <a:gd name="connsiteY115" fmla="*/ 0 h 607004"/>
              <a:gd name="connsiteX116" fmla="*/ 115304 w 594019"/>
              <a:gd name="connsiteY116" fmla="*/ 0 h 607004"/>
              <a:gd name="connsiteX117" fmla="*/ 148399 w 594019"/>
              <a:gd name="connsiteY117" fmla="*/ 33038 h 607004"/>
              <a:gd name="connsiteX118" fmla="*/ 148399 w 594019"/>
              <a:gd name="connsiteY118" fmla="*/ 104565 h 607004"/>
              <a:gd name="connsiteX119" fmla="*/ 115304 w 594019"/>
              <a:gd name="connsiteY119" fmla="*/ 137603 h 607004"/>
              <a:gd name="connsiteX120" fmla="*/ 82209 w 594019"/>
              <a:gd name="connsiteY120" fmla="*/ 104565 h 607004"/>
              <a:gd name="connsiteX121" fmla="*/ 82209 w 594019"/>
              <a:gd name="connsiteY121" fmla="*/ 33038 h 607004"/>
              <a:gd name="connsiteX122" fmla="*/ 115304 w 594019"/>
              <a:gd name="connsiteY122" fmla="*/ 0 h 607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594019" h="607004">
                <a:moveTo>
                  <a:pt x="430496" y="459960"/>
                </a:moveTo>
                <a:lnTo>
                  <a:pt x="430496" y="498460"/>
                </a:lnTo>
                <a:lnTo>
                  <a:pt x="469211" y="498460"/>
                </a:lnTo>
                <a:lnTo>
                  <a:pt x="469211" y="459960"/>
                </a:lnTo>
                <a:close/>
                <a:moveTo>
                  <a:pt x="276962" y="459960"/>
                </a:moveTo>
                <a:lnTo>
                  <a:pt x="276962" y="498460"/>
                </a:lnTo>
                <a:lnTo>
                  <a:pt x="315504" y="498460"/>
                </a:lnTo>
                <a:lnTo>
                  <a:pt x="315504" y="459960"/>
                </a:lnTo>
                <a:close/>
                <a:moveTo>
                  <a:pt x="123412" y="459960"/>
                </a:moveTo>
                <a:lnTo>
                  <a:pt x="123412" y="498460"/>
                </a:lnTo>
                <a:lnTo>
                  <a:pt x="161954" y="498460"/>
                </a:lnTo>
                <a:lnTo>
                  <a:pt x="161954" y="459960"/>
                </a:lnTo>
                <a:close/>
                <a:moveTo>
                  <a:pt x="408491" y="415842"/>
                </a:moveTo>
                <a:lnTo>
                  <a:pt x="491216" y="415842"/>
                </a:lnTo>
                <a:cubicBezTo>
                  <a:pt x="503460" y="415842"/>
                  <a:pt x="513221" y="425756"/>
                  <a:pt x="513221" y="437984"/>
                </a:cubicBezTo>
                <a:lnTo>
                  <a:pt x="513221" y="520602"/>
                </a:lnTo>
                <a:cubicBezTo>
                  <a:pt x="513221" y="532664"/>
                  <a:pt x="503460" y="542578"/>
                  <a:pt x="491216" y="542578"/>
                </a:cubicBezTo>
                <a:lnTo>
                  <a:pt x="408491" y="542578"/>
                </a:lnTo>
                <a:cubicBezTo>
                  <a:pt x="396248" y="542578"/>
                  <a:pt x="386486" y="532664"/>
                  <a:pt x="386486" y="520602"/>
                </a:cubicBezTo>
                <a:lnTo>
                  <a:pt x="386486" y="437984"/>
                </a:lnTo>
                <a:cubicBezTo>
                  <a:pt x="386486" y="425756"/>
                  <a:pt x="396248" y="415842"/>
                  <a:pt x="408491" y="415842"/>
                </a:cubicBezTo>
                <a:close/>
                <a:moveTo>
                  <a:pt x="254961" y="415842"/>
                </a:moveTo>
                <a:lnTo>
                  <a:pt x="337670" y="415842"/>
                </a:lnTo>
                <a:cubicBezTo>
                  <a:pt x="349746" y="415842"/>
                  <a:pt x="359671" y="425756"/>
                  <a:pt x="359671" y="437984"/>
                </a:cubicBezTo>
                <a:lnTo>
                  <a:pt x="359671" y="520602"/>
                </a:lnTo>
                <a:cubicBezTo>
                  <a:pt x="359671" y="532664"/>
                  <a:pt x="349746" y="542578"/>
                  <a:pt x="337670" y="542578"/>
                </a:cubicBezTo>
                <a:lnTo>
                  <a:pt x="254961" y="542578"/>
                </a:lnTo>
                <a:cubicBezTo>
                  <a:pt x="242720" y="542578"/>
                  <a:pt x="232795" y="532664"/>
                  <a:pt x="232795" y="520602"/>
                </a:cubicBezTo>
                <a:lnTo>
                  <a:pt x="232795" y="437984"/>
                </a:lnTo>
                <a:cubicBezTo>
                  <a:pt x="232795" y="425756"/>
                  <a:pt x="242720" y="415842"/>
                  <a:pt x="254961" y="415842"/>
                </a:cubicBezTo>
                <a:close/>
                <a:moveTo>
                  <a:pt x="101411" y="415842"/>
                </a:moveTo>
                <a:lnTo>
                  <a:pt x="184120" y="415842"/>
                </a:lnTo>
                <a:cubicBezTo>
                  <a:pt x="196196" y="415842"/>
                  <a:pt x="206121" y="425756"/>
                  <a:pt x="206121" y="437984"/>
                </a:cubicBezTo>
                <a:lnTo>
                  <a:pt x="206121" y="520602"/>
                </a:lnTo>
                <a:cubicBezTo>
                  <a:pt x="206121" y="532664"/>
                  <a:pt x="196196" y="542578"/>
                  <a:pt x="184120" y="542578"/>
                </a:cubicBezTo>
                <a:lnTo>
                  <a:pt x="101411" y="542578"/>
                </a:lnTo>
                <a:cubicBezTo>
                  <a:pt x="89170" y="542578"/>
                  <a:pt x="79245" y="532664"/>
                  <a:pt x="79245" y="520602"/>
                </a:cubicBezTo>
                <a:lnTo>
                  <a:pt x="79245" y="437984"/>
                </a:lnTo>
                <a:cubicBezTo>
                  <a:pt x="79245" y="425756"/>
                  <a:pt x="89170" y="415842"/>
                  <a:pt x="101411" y="415842"/>
                </a:cubicBezTo>
                <a:close/>
                <a:moveTo>
                  <a:pt x="430496" y="306128"/>
                </a:moveTo>
                <a:lnTo>
                  <a:pt x="430496" y="344628"/>
                </a:lnTo>
                <a:lnTo>
                  <a:pt x="469211" y="344628"/>
                </a:lnTo>
                <a:lnTo>
                  <a:pt x="469211" y="306128"/>
                </a:lnTo>
                <a:close/>
                <a:moveTo>
                  <a:pt x="276962" y="306128"/>
                </a:moveTo>
                <a:lnTo>
                  <a:pt x="276962" y="344628"/>
                </a:lnTo>
                <a:lnTo>
                  <a:pt x="315504" y="344628"/>
                </a:lnTo>
                <a:lnTo>
                  <a:pt x="315504" y="306128"/>
                </a:lnTo>
                <a:close/>
                <a:moveTo>
                  <a:pt x="408491" y="262010"/>
                </a:moveTo>
                <a:lnTo>
                  <a:pt x="491216" y="262010"/>
                </a:lnTo>
                <a:cubicBezTo>
                  <a:pt x="503460" y="262010"/>
                  <a:pt x="513221" y="271924"/>
                  <a:pt x="513221" y="283986"/>
                </a:cubicBezTo>
                <a:lnTo>
                  <a:pt x="513221" y="366604"/>
                </a:lnTo>
                <a:cubicBezTo>
                  <a:pt x="513221" y="378832"/>
                  <a:pt x="503460" y="388746"/>
                  <a:pt x="491216" y="388746"/>
                </a:cubicBezTo>
                <a:lnTo>
                  <a:pt x="408491" y="388746"/>
                </a:lnTo>
                <a:cubicBezTo>
                  <a:pt x="396248" y="388746"/>
                  <a:pt x="386486" y="378832"/>
                  <a:pt x="386486" y="366604"/>
                </a:cubicBezTo>
                <a:lnTo>
                  <a:pt x="386486" y="283986"/>
                </a:lnTo>
                <a:cubicBezTo>
                  <a:pt x="386486" y="271924"/>
                  <a:pt x="396248" y="262010"/>
                  <a:pt x="408491" y="262010"/>
                </a:cubicBezTo>
                <a:close/>
                <a:moveTo>
                  <a:pt x="254961" y="262010"/>
                </a:moveTo>
                <a:lnTo>
                  <a:pt x="337670" y="262010"/>
                </a:lnTo>
                <a:cubicBezTo>
                  <a:pt x="349746" y="262010"/>
                  <a:pt x="359671" y="271924"/>
                  <a:pt x="359671" y="283986"/>
                </a:cubicBezTo>
                <a:lnTo>
                  <a:pt x="359671" y="366604"/>
                </a:lnTo>
                <a:cubicBezTo>
                  <a:pt x="359671" y="378832"/>
                  <a:pt x="349746" y="388746"/>
                  <a:pt x="337670" y="388746"/>
                </a:cubicBezTo>
                <a:lnTo>
                  <a:pt x="254961" y="388746"/>
                </a:lnTo>
                <a:cubicBezTo>
                  <a:pt x="242720" y="388746"/>
                  <a:pt x="232795" y="378832"/>
                  <a:pt x="232795" y="366604"/>
                </a:cubicBezTo>
                <a:lnTo>
                  <a:pt x="232795" y="283986"/>
                </a:lnTo>
                <a:cubicBezTo>
                  <a:pt x="232795" y="271924"/>
                  <a:pt x="242720" y="262010"/>
                  <a:pt x="254961" y="262010"/>
                </a:cubicBezTo>
                <a:close/>
                <a:moveTo>
                  <a:pt x="101411" y="262010"/>
                </a:moveTo>
                <a:lnTo>
                  <a:pt x="184120" y="262010"/>
                </a:lnTo>
                <a:cubicBezTo>
                  <a:pt x="196196" y="262010"/>
                  <a:pt x="206121" y="271924"/>
                  <a:pt x="206121" y="283986"/>
                </a:cubicBezTo>
                <a:lnTo>
                  <a:pt x="206121" y="366604"/>
                </a:lnTo>
                <a:cubicBezTo>
                  <a:pt x="206121" y="378832"/>
                  <a:pt x="196196" y="388746"/>
                  <a:pt x="184120" y="388746"/>
                </a:cubicBezTo>
                <a:lnTo>
                  <a:pt x="101411" y="388746"/>
                </a:lnTo>
                <a:cubicBezTo>
                  <a:pt x="89170" y="388746"/>
                  <a:pt x="79245" y="378832"/>
                  <a:pt x="79245" y="366604"/>
                </a:cubicBezTo>
                <a:lnTo>
                  <a:pt x="79245" y="283986"/>
                </a:lnTo>
                <a:cubicBezTo>
                  <a:pt x="79245" y="271924"/>
                  <a:pt x="89170" y="262010"/>
                  <a:pt x="101411" y="262010"/>
                </a:cubicBezTo>
                <a:close/>
                <a:moveTo>
                  <a:pt x="44179" y="229638"/>
                </a:moveTo>
                <a:lnTo>
                  <a:pt x="44179" y="563055"/>
                </a:lnTo>
                <a:lnTo>
                  <a:pt x="550005" y="563055"/>
                </a:lnTo>
                <a:lnTo>
                  <a:pt x="550005" y="229638"/>
                </a:lnTo>
                <a:close/>
                <a:moveTo>
                  <a:pt x="22007" y="67390"/>
                </a:moveTo>
                <a:lnTo>
                  <a:pt x="49143" y="67390"/>
                </a:lnTo>
                <a:lnTo>
                  <a:pt x="49143" y="104565"/>
                </a:lnTo>
                <a:cubicBezTo>
                  <a:pt x="49143" y="140914"/>
                  <a:pt x="78761" y="170654"/>
                  <a:pt x="115329" y="170654"/>
                </a:cubicBezTo>
                <a:cubicBezTo>
                  <a:pt x="151897" y="170654"/>
                  <a:pt x="181515" y="140914"/>
                  <a:pt x="181515" y="104565"/>
                </a:cubicBezTo>
                <a:lnTo>
                  <a:pt x="181515" y="67390"/>
                </a:lnTo>
                <a:lnTo>
                  <a:pt x="230824" y="67390"/>
                </a:lnTo>
                <a:lnTo>
                  <a:pt x="230824" y="104565"/>
                </a:lnTo>
                <a:cubicBezTo>
                  <a:pt x="230824" y="140914"/>
                  <a:pt x="260442" y="170654"/>
                  <a:pt x="297010" y="170654"/>
                </a:cubicBezTo>
                <a:cubicBezTo>
                  <a:pt x="333577" y="170654"/>
                  <a:pt x="363196" y="140914"/>
                  <a:pt x="363196" y="104565"/>
                </a:cubicBezTo>
                <a:lnTo>
                  <a:pt x="363196" y="67390"/>
                </a:lnTo>
                <a:lnTo>
                  <a:pt x="412504" y="67390"/>
                </a:lnTo>
                <a:lnTo>
                  <a:pt x="412504" y="104565"/>
                </a:lnTo>
                <a:cubicBezTo>
                  <a:pt x="412504" y="140914"/>
                  <a:pt x="442122" y="170654"/>
                  <a:pt x="478690" y="170654"/>
                </a:cubicBezTo>
                <a:cubicBezTo>
                  <a:pt x="515258" y="170654"/>
                  <a:pt x="544876" y="140914"/>
                  <a:pt x="544876" y="104565"/>
                </a:cubicBezTo>
                <a:lnTo>
                  <a:pt x="544876" y="67390"/>
                </a:lnTo>
                <a:lnTo>
                  <a:pt x="572012" y="67390"/>
                </a:lnTo>
                <a:cubicBezTo>
                  <a:pt x="584257" y="67390"/>
                  <a:pt x="594019" y="77138"/>
                  <a:pt x="594019" y="89364"/>
                </a:cubicBezTo>
                <a:lnTo>
                  <a:pt x="594019" y="585030"/>
                </a:lnTo>
                <a:cubicBezTo>
                  <a:pt x="594019" y="597256"/>
                  <a:pt x="584257" y="607004"/>
                  <a:pt x="572012" y="607004"/>
                </a:cubicBezTo>
                <a:lnTo>
                  <a:pt x="22007" y="607004"/>
                </a:lnTo>
                <a:cubicBezTo>
                  <a:pt x="9928" y="607004"/>
                  <a:pt x="0" y="597256"/>
                  <a:pt x="0" y="585030"/>
                </a:cubicBezTo>
                <a:lnTo>
                  <a:pt x="0" y="89364"/>
                </a:lnTo>
                <a:cubicBezTo>
                  <a:pt x="0" y="77138"/>
                  <a:pt x="9928" y="67390"/>
                  <a:pt x="22007" y="67390"/>
                </a:cubicBezTo>
                <a:close/>
                <a:moveTo>
                  <a:pt x="478645" y="0"/>
                </a:moveTo>
                <a:cubicBezTo>
                  <a:pt x="496847" y="0"/>
                  <a:pt x="511740" y="14867"/>
                  <a:pt x="511740" y="33038"/>
                </a:cubicBezTo>
                <a:lnTo>
                  <a:pt x="511740" y="104565"/>
                </a:lnTo>
                <a:cubicBezTo>
                  <a:pt x="511740" y="122736"/>
                  <a:pt x="496847" y="137603"/>
                  <a:pt x="478645" y="137603"/>
                </a:cubicBezTo>
                <a:cubicBezTo>
                  <a:pt x="460443" y="137603"/>
                  <a:pt x="445550" y="122736"/>
                  <a:pt x="445550" y="104565"/>
                </a:cubicBezTo>
                <a:lnTo>
                  <a:pt x="445550" y="33038"/>
                </a:lnTo>
                <a:cubicBezTo>
                  <a:pt x="445550" y="14867"/>
                  <a:pt x="460443" y="0"/>
                  <a:pt x="478645" y="0"/>
                </a:cubicBezTo>
                <a:close/>
                <a:moveTo>
                  <a:pt x="296974" y="0"/>
                </a:moveTo>
                <a:cubicBezTo>
                  <a:pt x="315322" y="0"/>
                  <a:pt x="330034" y="14867"/>
                  <a:pt x="330034" y="33038"/>
                </a:cubicBezTo>
                <a:lnTo>
                  <a:pt x="330034" y="104565"/>
                </a:lnTo>
                <a:cubicBezTo>
                  <a:pt x="330034" y="122736"/>
                  <a:pt x="315322" y="137603"/>
                  <a:pt x="296974" y="137603"/>
                </a:cubicBezTo>
                <a:cubicBezTo>
                  <a:pt x="278791" y="137603"/>
                  <a:pt x="263914" y="122736"/>
                  <a:pt x="263914" y="104565"/>
                </a:cubicBezTo>
                <a:lnTo>
                  <a:pt x="263914" y="33038"/>
                </a:lnTo>
                <a:cubicBezTo>
                  <a:pt x="263914" y="14867"/>
                  <a:pt x="278791" y="0"/>
                  <a:pt x="296974" y="0"/>
                </a:cubicBezTo>
                <a:close/>
                <a:moveTo>
                  <a:pt x="115304" y="0"/>
                </a:moveTo>
                <a:cubicBezTo>
                  <a:pt x="133672" y="0"/>
                  <a:pt x="148399" y="14867"/>
                  <a:pt x="148399" y="33038"/>
                </a:cubicBezTo>
                <a:lnTo>
                  <a:pt x="148399" y="104565"/>
                </a:lnTo>
                <a:cubicBezTo>
                  <a:pt x="148399" y="122736"/>
                  <a:pt x="133672" y="137603"/>
                  <a:pt x="115304" y="137603"/>
                </a:cubicBezTo>
                <a:cubicBezTo>
                  <a:pt x="97102" y="137603"/>
                  <a:pt x="82209" y="122736"/>
                  <a:pt x="82209" y="104565"/>
                </a:cubicBezTo>
                <a:lnTo>
                  <a:pt x="82209" y="33038"/>
                </a:lnTo>
                <a:cubicBezTo>
                  <a:pt x="82209" y="14867"/>
                  <a:pt x="97102" y="0"/>
                  <a:pt x="11530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4" name="calendar-with-check-mark_75624">
            <a:extLst>
              <a:ext uri="{FF2B5EF4-FFF2-40B4-BE49-F238E27FC236}">
                <a16:creationId xmlns="" xmlns:a16="http://schemas.microsoft.com/office/drawing/2014/main" id="{14322475-318C-4337-8B85-DF6FE21740C3}"/>
              </a:ext>
            </a:extLst>
          </p:cNvPr>
          <p:cNvSpPr>
            <a:spLocks noChangeAspect="1"/>
          </p:cNvSpPr>
          <p:nvPr/>
        </p:nvSpPr>
        <p:spPr bwMode="auto">
          <a:xfrm>
            <a:off x="2537023" y="5288353"/>
            <a:ext cx="965530" cy="823890"/>
          </a:xfrm>
          <a:custGeom>
            <a:avLst/>
            <a:gdLst>
              <a:gd name="connsiteX0" fmla="*/ 549084 w 606580"/>
              <a:gd name="connsiteY0" fmla="*/ 355254 h 517597"/>
              <a:gd name="connsiteX1" fmla="*/ 539451 w 606580"/>
              <a:gd name="connsiteY1" fmla="*/ 361418 h 517597"/>
              <a:gd name="connsiteX2" fmla="*/ 487827 w 606580"/>
              <a:gd name="connsiteY2" fmla="*/ 435383 h 517597"/>
              <a:gd name="connsiteX3" fmla="*/ 471857 w 606580"/>
              <a:gd name="connsiteY3" fmla="*/ 422221 h 517597"/>
              <a:gd name="connsiteX4" fmla="*/ 450873 w 606580"/>
              <a:gd name="connsiteY4" fmla="*/ 424353 h 517597"/>
              <a:gd name="connsiteX5" fmla="*/ 452916 w 606580"/>
              <a:gd name="connsiteY5" fmla="*/ 445300 h 517597"/>
              <a:gd name="connsiteX6" fmla="*/ 481142 w 606580"/>
              <a:gd name="connsiteY6" fmla="*/ 468380 h 517597"/>
              <a:gd name="connsiteX7" fmla="*/ 493212 w 606580"/>
              <a:gd name="connsiteY7" fmla="*/ 471809 h 517597"/>
              <a:gd name="connsiteX8" fmla="*/ 503797 w 606580"/>
              <a:gd name="connsiteY8" fmla="*/ 464672 h 517597"/>
              <a:gd name="connsiteX9" fmla="*/ 563963 w 606580"/>
              <a:gd name="connsiteY9" fmla="*/ 378380 h 517597"/>
              <a:gd name="connsiteX10" fmla="*/ 560249 w 606580"/>
              <a:gd name="connsiteY10" fmla="*/ 357710 h 517597"/>
              <a:gd name="connsiteX11" fmla="*/ 549084 w 606580"/>
              <a:gd name="connsiteY11" fmla="*/ 355254 h 517597"/>
              <a:gd name="connsiteX12" fmla="*/ 316713 w 606580"/>
              <a:gd name="connsiteY12" fmla="*/ 331093 h 517597"/>
              <a:gd name="connsiteX13" fmla="*/ 365464 w 606580"/>
              <a:gd name="connsiteY13" fmla="*/ 331093 h 517597"/>
              <a:gd name="connsiteX14" fmla="*/ 378371 w 606580"/>
              <a:gd name="connsiteY14" fmla="*/ 344081 h 517597"/>
              <a:gd name="connsiteX15" fmla="*/ 378371 w 606580"/>
              <a:gd name="connsiteY15" fmla="*/ 392786 h 517597"/>
              <a:gd name="connsiteX16" fmla="*/ 365464 w 606580"/>
              <a:gd name="connsiteY16" fmla="*/ 405681 h 517597"/>
              <a:gd name="connsiteX17" fmla="*/ 316713 w 606580"/>
              <a:gd name="connsiteY17" fmla="*/ 405681 h 517597"/>
              <a:gd name="connsiteX18" fmla="*/ 303713 w 606580"/>
              <a:gd name="connsiteY18" fmla="*/ 392786 h 517597"/>
              <a:gd name="connsiteX19" fmla="*/ 303713 w 606580"/>
              <a:gd name="connsiteY19" fmla="*/ 344081 h 517597"/>
              <a:gd name="connsiteX20" fmla="*/ 316713 w 606580"/>
              <a:gd name="connsiteY20" fmla="*/ 331093 h 517597"/>
              <a:gd name="connsiteX21" fmla="*/ 201680 w 606580"/>
              <a:gd name="connsiteY21" fmla="*/ 331093 h 517597"/>
              <a:gd name="connsiteX22" fmla="*/ 250385 w 606580"/>
              <a:gd name="connsiteY22" fmla="*/ 331093 h 517597"/>
              <a:gd name="connsiteX23" fmla="*/ 263280 w 606580"/>
              <a:gd name="connsiteY23" fmla="*/ 344081 h 517597"/>
              <a:gd name="connsiteX24" fmla="*/ 263280 w 606580"/>
              <a:gd name="connsiteY24" fmla="*/ 392786 h 517597"/>
              <a:gd name="connsiteX25" fmla="*/ 250385 w 606580"/>
              <a:gd name="connsiteY25" fmla="*/ 405681 h 517597"/>
              <a:gd name="connsiteX26" fmla="*/ 201680 w 606580"/>
              <a:gd name="connsiteY26" fmla="*/ 405681 h 517597"/>
              <a:gd name="connsiteX27" fmla="*/ 188692 w 606580"/>
              <a:gd name="connsiteY27" fmla="*/ 392786 h 517597"/>
              <a:gd name="connsiteX28" fmla="*/ 188692 w 606580"/>
              <a:gd name="connsiteY28" fmla="*/ 344081 h 517597"/>
              <a:gd name="connsiteX29" fmla="*/ 201680 w 606580"/>
              <a:gd name="connsiteY29" fmla="*/ 331093 h 517597"/>
              <a:gd name="connsiteX30" fmla="*/ 86600 w 606580"/>
              <a:gd name="connsiteY30" fmla="*/ 331093 h 517597"/>
              <a:gd name="connsiteX31" fmla="*/ 135351 w 606580"/>
              <a:gd name="connsiteY31" fmla="*/ 331093 h 517597"/>
              <a:gd name="connsiteX32" fmla="*/ 148258 w 606580"/>
              <a:gd name="connsiteY32" fmla="*/ 344081 h 517597"/>
              <a:gd name="connsiteX33" fmla="*/ 148258 w 606580"/>
              <a:gd name="connsiteY33" fmla="*/ 392786 h 517597"/>
              <a:gd name="connsiteX34" fmla="*/ 135351 w 606580"/>
              <a:gd name="connsiteY34" fmla="*/ 405681 h 517597"/>
              <a:gd name="connsiteX35" fmla="*/ 86600 w 606580"/>
              <a:gd name="connsiteY35" fmla="*/ 405681 h 517597"/>
              <a:gd name="connsiteX36" fmla="*/ 73600 w 606580"/>
              <a:gd name="connsiteY36" fmla="*/ 392786 h 517597"/>
              <a:gd name="connsiteX37" fmla="*/ 73600 w 606580"/>
              <a:gd name="connsiteY37" fmla="*/ 344081 h 517597"/>
              <a:gd name="connsiteX38" fmla="*/ 86600 w 606580"/>
              <a:gd name="connsiteY38" fmla="*/ 331093 h 517597"/>
              <a:gd name="connsiteX39" fmla="*/ 431643 w 606580"/>
              <a:gd name="connsiteY39" fmla="*/ 215507 h 517597"/>
              <a:gd name="connsiteX40" fmla="*/ 480393 w 606580"/>
              <a:gd name="connsiteY40" fmla="*/ 215507 h 517597"/>
              <a:gd name="connsiteX41" fmla="*/ 493393 w 606580"/>
              <a:gd name="connsiteY41" fmla="*/ 228390 h 517597"/>
              <a:gd name="connsiteX42" fmla="*/ 493393 w 606580"/>
              <a:gd name="connsiteY42" fmla="*/ 277049 h 517597"/>
              <a:gd name="connsiteX43" fmla="*/ 480393 w 606580"/>
              <a:gd name="connsiteY43" fmla="*/ 290024 h 517597"/>
              <a:gd name="connsiteX44" fmla="*/ 431643 w 606580"/>
              <a:gd name="connsiteY44" fmla="*/ 290024 h 517597"/>
              <a:gd name="connsiteX45" fmla="*/ 418735 w 606580"/>
              <a:gd name="connsiteY45" fmla="*/ 277049 h 517597"/>
              <a:gd name="connsiteX46" fmla="*/ 418735 w 606580"/>
              <a:gd name="connsiteY46" fmla="*/ 228390 h 517597"/>
              <a:gd name="connsiteX47" fmla="*/ 431643 w 606580"/>
              <a:gd name="connsiteY47" fmla="*/ 215507 h 517597"/>
              <a:gd name="connsiteX48" fmla="*/ 316713 w 606580"/>
              <a:gd name="connsiteY48" fmla="*/ 215507 h 517597"/>
              <a:gd name="connsiteX49" fmla="*/ 365464 w 606580"/>
              <a:gd name="connsiteY49" fmla="*/ 215507 h 517597"/>
              <a:gd name="connsiteX50" fmla="*/ 378371 w 606580"/>
              <a:gd name="connsiteY50" fmla="*/ 228390 h 517597"/>
              <a:gd name="connsiteX51" fmla="*/ 378371 w 606580"/>
              <a:gd name="connsiteY51" fmla="*/ 277049 h 517597"/>
              <a:gd name="connsiteX52" fmla="*/ 365464 w 606580"/>
              <a:gd name="connsiteY52" fmla="*/ 290024 h 517597"/>
              <a:gd name="connsiteX53" fmla="*/ 316713 w 606580"/>
              <a:gd name="connsiteY53" fmla="*/ 290024 h 517597"/>
              <a:gd name="connsiteX54" fmla="*/ 303713 w 606580"/>
              <a:gd name="connsiteY54" fmla="*/ 277049 h 517597"/>
              <a:gd name="connsiteX55" fmla="*/ 303713 w 606580"/>
              <a:gd name="connsiteY55" fmla="*/ 228390 h 517597"/>
              <a:gd name="connsiteX56" fmla="*/ 316713 w 606580"/>
              <a:gd name="connsiteY56" fmla="*/ 215507 h 517597"/>
              <a:gd name="connsiteX57" fmla="*/ 201680 w 606580"/>
              <a:gd name="connsiteY57" fmla="*/ 215507 h 517597"/>
              <a:gd name="connsiteX58" fmla="*/ 250385 w 606580"/>
              <a:gd name="connsiteY58" fmla="*/ 215507 h 517597"/>
              <a:gd name="connsiteX59" fmla="*/ 263280 w 606580"/>
              <a:gd name="connsiteY59" fmla="*/ 228390 h 517597"/>
              <a:gd name="connsiteX60" fmla="*/ 263280 w 606580"/>
              <a:gd name="connsiteY60" fmla="*/ 277049 h 517597"/>
              <a:gd name="connsiteX61" fmla="*/ 250385 w 606580"/>
              <a:gd name="connsiteY61" fmla="*/ 290024 h 517597"/>
              <a:gd name="connsiteX62" fmla="*/ 201680 w 606580"/>
              <a:gd name="connsiteY62" fmla="*/ 290024 h 517597"/>
              <a:gd name="connsiteX63" fmla="*/ 188692 w 606580"/>
              <a:gd name="connsiteY63" fmla="*/ 277049 h 517597"/>
              <a:gd name="connsiteX64" fmla="*/ 188692 w 606580"/>
              <a:gd name="connsiteY64" fmla="*/ 228390 h 517597"/>
              <a:gd name="connsiteX65" fmla="*/ 201680 w 606580"/>
              <a:gd name="connsiteY65" fmla="*/ 215507 h 517597"/>
              <a:gd name="connsiteX66" fmla="*/ 86600 w 606580"/>
              <a:gd name="connsiteY66" fmla="*/ 215507 h 517597"/>
              <a:gd name="connsiteX67" fmla="*/ 135351 w 606580"/>
              <a:gd name="connsiteY67" fmla="*/ 215507 h 517597"/>
              <a:gd name="connsiteX68" fmla="*/ 148258 w 606580"/>
              <a:gd name="connsiteY68" fmla="*/ 228390 h 517597"/>
              <a:gd name="connsiteX69" fmla="*/ 148258 w 606580"/>
              <a:gd name="connsiteY69" fmla="*/ 277049 h 517597"/>
              <a:gd name="connsiteX70" fmla="*/ 135351 w 606580"/>
              <a:gd name="connsiteY70" fmla="*/ 290024 h 517597"/>
              <a:gd name="connsiteX71" fmla="*/ 86600 w 606580"/>
              <a:gd name="connsiteY71" fmla="*/ 290024 h 517597"/>
              <a:gd name="connsiteX72" fmla="*/ 73600 w 606580"/>
              <a:gd name="connsiteY72" fmla="*/ 277049 h 517597"/>
              <a:gd name="connsiteX73" fmla="*/ 73600 w 606580"/>
              <a:gd name="connsiteY73" fmla="*/ 228390 h 517597"/>
              <a:gd name="connsiteX74" fmla="*/ 86600 w 606580"/>
              <a:gd name="connsiteY74" fmla="*/ 215507 h 517597"/>
              <a:gd name="connsiteX75" fmla="*/ 35190 w 606580"/>
              <a:gd name="connsiteY75" fmla="*/ 175300 h 517597"/>
              <a:gd name="connsiteX76" fmla="*/ 35190 w 606580"/>
              <a:gd name="connsiteY76" fmla="*/ 408874 h 517597"/>
              <a:gd name="connsiteX77" fmla="*/ 73165 w 606580"/>
              <a:gd name="connsiteY77" fmla="*/ 446783 h 517597"/>
              <a:gd name="connsiteX78" fmla="*/ 403613 w 606580"/>
              <a:gd name="connsiteY78" fmla="*/ 446783 h 517597"/>
              <a:gd name="connsiteX79" fmla="*/ 398135 w 606580"/>
              <a:gd name="connsiteY79" fmla="*/ 413508 h 517597"/>
              <a:gd name="connsiteX80" fmla="*/ 502404 w 606580"/>
              <a:gd name="connsiteY80" fmla="*/ 309512 h 517597"/>
              <a:gd name="connsiteX81" fmla="*/ 531930 w 606580"/>
              <a:gd name="connsiteY81" fmla="*/ 313683 h 517597"/>
              <a:gd name="connsiteX82" fmla="*/ 531930 w 606580"/>
              <a:gd name="connsiteY82" fmla="*/ 175300 h 517597"/>
              <a:gd name="connsiteX83" fmla="*/ 176113 w 606580"/>
              <a:gd name="connsiteY83" fmla="*/ 34506 h 517597"/>
              <a:gd name="connsiteX84" fmla="*/ 390880 w 606580"/>
              <a:gd name="connsiteY84" fmla="*/ 34506 h 517597"/>
              <a:gd name="connsiteX85" fmla="*/ 394037 w 606580"/>
              <a:gd name="connsiteY85" fmla="*/ 37562 h 517597"/>
              <a:gd name="connsiteX86" fmla="*/ 394037 w 606580"/>
              <a:gd name="connsiteY86" fmla="*/ 66451 h 517597"/>
              <a:gd name="connsiteX87" fmla="*/ 390880 w 606580"/>
              <a:gd name="connsiteY87" fmla="*/ 69506 h 517597"/>
              <a:gd name="connsiteX88" fmla="*/ 176113 w 606580"/>
              <a:gd name="connsiteY88" fmla="*/ 69506 h 517597"/>
              <a:gd name="connsiteX89" fmla="*/ 172956 w 606580"/>
              <a:gd name="connsiteY89" fmla="*/ 66451 h 517597"/>
              <a:gd name="connsiteX90" fmla="*/ 172956 w 606580"/>
              <a:gd name="connsiteY90" fmla="*/ 37562 h 517597"/>
              <a:gd name="connsiteX91" fmla="*/ 176113 w 606580"/>
              <a:gd name="connsiteY91" fmla="*/ 34506 h 517597"/>
              <a:gd name="connsiteX92" fmla="*/ 73165 w 606580"/>
              <a:gd name="connsiteY92" fmla="*/ 34506 h 517597"/>
              <a:gd name="connsiteX93" fmla="*/ 89228 w 606580"/>
              <a:gd name="connsiteY93" fmla="*/ 34506 h 517597"/>
              <a:gd name="connsiteX94" fmla="*/ 92385 w 606580"/>
              <a:gd name="connsiteY94" fmla="*/ 37565 h 517597"/>
              <a:gd name="connsiteX95" fmla="*/ 92385 w 606580"/>
              <a:gd name="connsiteY95" fmla="*/ 66484 h 517597"/>
              <a:gd name="connsiteX96" fmla="*/ 89228 w 606580"/>
              <a:gd name="connsiteY96" fmla="*/ 69542 h 517597"/>
              <a:gd name="connsiteX97" fmla="*/ 73165 w 606580"/>
              <a:gd name="connsiteY97" fmla="*/ 69542 h 517597"/>
              <a:gd name="connsiteX98" fmla="*/ 35190 w 606580"/>
              <a:gd name="connsiteY98" fmla="*/ 107545 h 517597"/>
              <a:gd name="connsiteX99" fmla="*/ 35190 w 606580"/>
              <a:gd name="connsiteY99" fmla="*/ 138132 h 517597"/>
              <a:gd name="connsiteX100" fmla="*/ 531930 w 606580"/>
              <a:gd name="connsiteY100" fmla="*/ 138132 h 517597"/>
              <a:gd name="connsiteX101" fmla="*/ 531930 w 606580"/>
              <a:gd name="connsiteY101" fmla="*/ 107545 h 517597"/>
              <a:gd name="connsiteX102" fmla="*/ 493862 w 606580"/>
              <a:gd name="connsiteY102" fmla="*/ 69542 h 517597"/>
              <a:gd name="connsiteX103" fmla="*/ 477799 w 606580"/>
              <a:gd name="connsiteY103" fmla="*/ 69542 h 517597"/>
              <a:gd name="connsiteX104" fmla="*/ 474735 w 606580"/>
              <a:gd name="connsiteY104" fmla="*/ 66484 h 517597"/>
              <a:gd name="connsiteX105" fmla="*/ 474735 w 606580"/>
              <a:gd name="connsiteY105" fmla="*/ 37565 h 517597"/>
              <a:gd name="connsiteX106" fmla="*/ 477799 w 606580"/>
              <a:gd name="connsiteY106" fmla="*/ 34506 h 517597"/>
              <a:gd name="connsiteX107" fmla="*/ 493862 w 606580"/>
              <a:gd name="connsiteY107" fmla="*/ 34506 h 517597"/>
              <a:gd name="connsiteX108" fmla="*/ 567027 w 606580"/>
              <a:gd name="connsiteY108" fmla="*/ 107545 h 517597"/>
              <a:gd name="connsiteX109" fmla="*/ 567027 w 606580"/>
              <a:gd name="connsiteY109" fmla="*/ 331943 h 517597"/>
              <a:gd name="connsiteX110" fmla="*/ 606580 w 606580"/>
              <a:gd name="connsiteY110" fmla="*/ 413508 h 517597"/>
              <a:gd name="connsiteX111" fmla="*/ 502404 w 606580"/>
              <a:gd name="connsiteY111" fmla="*/ 517597 h 517597"/>
              <a:gd name="connsiteX112" fmla="*/ 423854 w 606580"/>
              <a:gd name="connsiteY112" fmla="*/ 481912 h 517597"/>
              <a:gd name="connsiteX113" fmla="*/ 73165 w 606580"/>
              <a:gd name="connsiteY113" fmla="*/ 481912 h 517597"/>
              <a:gd name="connsiteX114" fmla="*/ 0 w 606580"/>
              <a:gd name="connsiteY114" fmla="*/ 408874 h 517597"/>
              <a:gd name="connsiteX115" fmla="*/ 0 w 606580"/>
              <a:gd name="connsiteY115" fmla="*/ 107545 h 517597"/>
              <a:gd name="connsiteX116" fmla="*/ 73165 w 606580"/>
              <a:gd name="connsiteY116" fmla="*/ 34506 h 517597"/>
              <a:gd name="connsiteX117" fmla="*/ 434331 w 606580"/>
              <a:gd name="connsiteY117" fmla="*/ 0 h 517597"/>
              <a:gd name="connsiteX118" fmla="*/ 454583 w 606580"/>
              <a:gd name="connsiteY118" fmla="*/ 20209 h 517597"/>
              <a:gd name="connsiteX119" fmla="*/ 454583 w 606580"/>
              <a:gd name="connsiteY119" fmla="*/ 83804 h 517597"/>
              <a:gd name="connsiteX120" fmla="*/ 434331 w 606580"/>
              <a:gd name="connsiteY120" fmla="*/ 104013 h 517597"/>
              <a:gd name="connsiteX121" fmla="*/ 414078 w 606580"/>
              <a:gd name="connsiteY121" fmla="*/ 83804 h 517597"/>
              <a:gd name="connsiteX122" fmla="*/ 414078 w 606580"/>
              <a:gd name="connsiteY122" fmla="*/ 20209 h 517597"/>
              <a:gd name="connsiteX123" fmla="*/ 434331 w 606580"/>
              <a:gd name="connsiteY123" fmla="*/ 0 h 517597"/>
              <a:gd name="connsiteX124" fmla="*/ 132664 w 606580"/>
              <a:gd name="connsiteY124" fmla="*/ 0 h 517597"/>
              <a:gd name="connsiteX125" fmla="*/ 152916 w 606580"/>
              <a:gd name="connsiteY125" fmla="*/ 20209 h 517597"/>
              <a:gd name="connsiteX126" fmla="*/ 152916 w 606580"/>
              <a:gd name="connsiteY126" fmla="*/ 83804 h 517597"/>
              <a:gd name="connsiteX127" fmla="*/ 132664 w 606580"/>
              <a:gd name="connsiteY127" fmla="*/ 104013 h 517597"/>
              <a:gd name="connsiteX128" fmla="*/ 112411 w 606580"/>
              <a:gd name="connsiteY128" fmla="*/ 83804 h 517597"/>
              <a:gd name="connsiteX129" fmla="*/ 112411 w 606580"/>
              <a:gd name="connsiteY129" fmla="*/ 20209 h 517597"/>
              <a:gd name="connsiteX130" fmla="*/ 132664 w 606580"/>
              <a:gd name="connsiteY130" fmla="*/ 0 h 517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</a:cxnLst>
            <a:rect l="l" t="t" r="r" b="b"/>
            <a:pathLst>
              <a:path w="606580" h="517597">
                <a:moveTo>
                  <a:pt x="549084" y="355254"/>
                </a:moveTo>
                <a:cubicBezTo>
                  <a:pt x="545323" y="355926"/>
                  <a:pt x="541818" y="358035"/>
                  <a:pt x="539451" y="361418"/>
                </a:cubicBezTo>
                <a:lnTo>
                  <a:pt x="487827" y="435383"/>
                </a:lnTo>
                <a:lnTo>
                  <a:pt x="471857" y="422221"/>
                </a:lnTo>
                <a:cubicBezTo>
                  <a:pt x="465543" y="417031"/>
                  <a:pt x="456073" y="417957"/>
                  <a:pt x="450873" y="424353"/>
                </a:cubicBezTo>
                <a:cubicBezTo>
                  <a:pt x="445674" y="430656"/>
                  <a:pt x="446602" y="440110"/>
                  <a:pt x="452916" y="445300"/>
                </a:cubicBezTo>
                <a:lnTo>
                  <a:pt x="481142" y="468380"/>
                </a:lnTo>
                <a:cubicBezTo>
                  <a:pt x="484763" y="471160"/>
                  <a:pt x="489312" y="472365"/>
                  <a:pt x="493212" y="471809"/>
                </a:cubicBezTo>
                <a:cubicBezTo>
                  <a:pt x="496926" y="471160"/>
                  <a:pt x="500919" y="468843"/>
                  <a:pt x="503797" y="464672"/>
                </a:cubicBezTo>
                <a:cubicBezTo>
                  <a:pt x="518931" y="442798"/>
                  <a:pt x="563963" y="378380"/>
                  <a:pt x="563963" y="378380"/>
                </a:cubicBezTo>
                <a:cubicBezTo>
                  <a:pt x="568698" y="371706"/>
                  <a:pt x="567027" y="362344"/>
                  <a:pt x="560249" y="357710"/>
                </a:cubicBezTo>
                <a:cubicBezTo>
                  <a:pt x="556860" y="355347"/>
                  <a:pt x="552844" y="354582"/>
                  <a:pt x="549084" y="355254"/>
                </a:cubicBezTo>
                <a:close/>
                <a:moveTo>
                  <a:pt x="316713" y="331093"/>
                </a:moveTo>
                <a:lnTo>
                  <a:pt x="365464" y="331093"/>
                </a:lnTo>
                <a:cubicBezTo>
                  <a:pt x="372614" y="331093"/>
                  <a:pt x="378371" y="336938"/>
                  <a:pt x="378371" y="344081"/>
                </a:cubicBezTo>
                <a:lnTo>
                  <a:pt x="378371" y="392786"/>
                </a:lnTo>
                <a:cubicBezTo>
                  <a:pt x="378371" y="399929"/>
                  <a:pt x="372614" y="405681"/>
                  <a:pt x="365464" y="405681"/>
                </a:cubicBezTo>
                <a:lnTo>
                  <a:pt x="316713" y="405681"/>
                </a:lnTo>
                <a:cubicBezTo>
                  <a:pt x="309563" y="405681"/>
                  <a:pt x="303713" y="399929"/>
                  <a:pt x="303713" y="392786"/>
                </a:cubicBezTo>
                <a:lnTo>
                  <a:pt x="303713" y="344081"/>
                </a:lnTo>
                <a:cubicBezTo>
                  <a:pt x="303713" y="336938"/>
                  <a:pt x="309563" y="331093"/>
                  <a:pt x="316713" y="331093"/>
                </a:cubicBezTo>
                <a:close/>
                <a:moveTo>
                  <a:pt x="201680" y="331093"/>
                </a:moveTo>
                <a:lnTo>
                  <a:pt x="250385" y="331093"/>
                </a:lnTo>
                <a:cubicBezTo>
                  <a:pt x="257528" y="331093"/>
                  <a:pt x="263280" y="336938"/>
                  <a:pt x="263280" y="344081"/>
                </a:cubicBezTo>
                <a:lnTo>
                  <a:pt x="263280" y="392786"/>
                </a:lnTo>
                <a:cubicBezTo>
                  <a:pt x="263280" y="399929"/>
                  <a:pt x="257528" y="405681"/>
                  <a:pt x="250385" y="405681"/>
                </a:cubicBezTo>
                <a:lnTo>
                  <a:pt x="201680" y="405681"/>
                </a:lnTo>
                <a:cubicBezTo>
                  <a:pt x="194537" y="405681"/>
                  <a:pt x="188692" y="399929"/>
                  <a:pt x="188692" y="392786"/>
                </a:cubicBezTo>
                <a:lnTo>
                  <a:pt x="188692" y="344081"/>
                </a:lnTo>
                <a:cubicBezTo>
                  <a:pt x="188692" y="336938"/>
                  <a:pt x="194537" y="331093"/>
                  <a:pt x="201680" y="331093"/>
                </a:cubicBezTo>
                <a:close/>
                <a:moveTo>
                  <a:pt x="86600" y="331093"/>
                </a:moveTo>
                <a:lnTo>
                  <a:pt x="135351" y="331093"/>
                </a:lnTo>
                <a:cubicBezTo>
                  <a:pt x="142501" y="331093"/>
                  <a:pt x="148258" y="336938"/>
                  <a:pt x="148258" y="344081"/>
                </a:cubicBezTo>
                <a:lnTo>
                  <a:pt x="148258" y="392786"/>
                </a:lnTo>
                <a:cubicBezTo>
                  <a:pt x="148258" y="399929"/>
                  <a:pt x="142501" y="405681"/>
                  <a:pt x="135351" y="405681"/>
                </a:cubicBezTo>
                <a:lnTo>
                  <a:pt x="86600" y="405681"/>
                </a:lnTo>
                <a:cubicBezTo>
                  <a:pt x="79450" y="405681"/>
                  <a:pt x="73600" y="399929"/>
                  <a:pt x="73600" y="392786"/>
                </a:cubicBezTo>
                <a:lnTo>
                  <a:pt x="73600" y="344081"/>
                </a:lnTo>
                <a:cubicBezTo>
                  <a:pt x="73600" y="336938"/>
                  <a:pt x="79450" y="331093"/>
                  <a:pt x="86600" y="331093"/>
                </a:cubicBezTo>
                <a:close/>
                <a:moveTo>
                  <a:pt x="431643" y="215507"/>
                </a:moveTo>
                <a:lnTo>
                  <a:pt x="480393" y="215507"/>
                </a:lnTo>
                <a:cubicBezTo>
                  <a:pt x="487543" y="215507"/>
                  <a:pt x="493393" y="221254"/>
                  <a:pt x="493393" y="228390"/>
                </a:cubicBezTo>
                <a:lnTo>
                  <a:pt x="493393" y="277049"/>
                </a:lnTo>
                <a:cubicBezTo>
                  <a:pt x="493393" y="284185"/>
                  <a:pt x="487543" y="290024"/>
                  <a:pt x="480393" y="290024"/>
                </a:cubicBezTo>
                <a:lnTo>
                  <a:pt x="431643" y="290024"/>
                </a:lnTo>
                <a:cubicBezTo>
                  <a:pt x="424492" y="290024"/>
                  <a:pt x="418735" y="284185"/>
                  <a:pt x="418735" y="277049"/>
                </a:cubicBezTo>
                <a:lnTo>
                  <a:pt x="418735" y="228390"/>
                </a:lnTo>
                <a:cubicBezTo>
                  <a:pt x="418735" y="221254"/>
                  <a:pt x="424492" y="215507"/>
                  <a:pt x="431643" y="215507"/>
                </a:cubicBezTo>
                <a:close/>
                <a:moveTo>
                  <a:pt x="316713" y="215507"/>
                </a:moveTo>
                <a:lnTo>
                  <a:pt x="365464" y="215507"/>
                </a:lnTo>
                <a:cubicBezTo>
                  <a:pt x="372614" y="215507"/>
                  <a:pt x="378371" y="221254"/>
                  <a:pt x="378371" y="228390"/>
                </a:cubicBezTo>
                <a:lnTo>
                  <a:pt x="378371" y="277049"/>
                </a:lnTo>
                <a:cubicBezTo>
                  <a:pt x="378371" y="284185"/>
                  <a:pt x="372614" y="290024"/>
                  <a:pt x="365464" y="290024"/>
                </a:cubicBezTo>
                <a:lnTo>
                  <a:pt x="316713" y="290024"/>
                </a:lnTo>
                <a:cubicBezTo>
                  <a:pt x="309563" y="290024"/>
                  <a:pt x="303713" y="284185"/>
                  <a:pt x="303713" y="277049"/>
                </a:cubicBezTo>
                <a:lnTo>
                  <a:pt x="303713" y="228390"/>
                </a:lnTo>
                <a:cubicBezTo>
                  <a:pt x="303713" y="221254"/>
                  <a:pt x="309563" y="215507"/>
                  <a:pt x="316713" y="215507"/>
                </a:cubicBezTo>
                <a:close/>
                <a:moveTo>
                  <a:pt x="201680" y="215507"/>
                </a:moveTo>
                <a:lnTo>
                  <a:pt x="250385" y="215507"/>
                </a:lnTo>
                <a:cubicBezTo>
                  <a:pt x="257528" y="215507"/>
                  <a:pt x="263280" y="221254"/>
                  <a:pt x="263280" y="228390"/>
                </a:cubicBezTo>
                <a:lnTo>
                  <a:pt x="263280" y="277049"/>
                </a:lnTo>
                <a:cubicBezTo>
                  <a:pt x="263280" y="284185"/>
                  <a:pt x="257528" y="290024"/>
                  <a:pt x="250385" y="290024"/>
                </a:cubicBezTo>
                <a:lnTo>
                  <a:pt x="201680" y="290024"/>
                </a:lnTo>
                <a:cubicBezTo>
                  <a:pt x="194537" y="290024"/>
                  <a:pt x="188692" y="284185"/>
                  <a:pt x="188692" y="277049"/>
                </a:cubicBezTo>
                <a:lnTo>
                  <a:pt x="188692" y="228390"/>
                </a:lnTo>
                <a:cubicBezTo>
                  <a:pt x="188692" y="221254"/>
                  <a:pt x="194537" y="215507"/>
                  <a:pt x="201680" y="215507"/>
                </a:cubicBezTo>
                <a:close/>
                <a:moveTo>
                  <a:pt x="86600" y="215507"/>
                </a:moveTo>
                <a:lnTo>
                  <a:pt x="135351" y="215507"/>
                </a:lnTo>
                <a:cubicBezTo>
                  <a:pt x="142501" y="215507"/>
                  <a:pt x="148258" y="221254"/>
                  <a:pt x="148258" y="228390"/>
                </a:cubicBezTo>
                <a:lnTo>
                  <a:pt x="148258" y="277049"/>
                </a:lnTo>
                <a:cubicBezTo>
                  <a:pt x="148258" y="284185"/>
                  <a:pt x="142501" y="290024"/>
                  <a:pt x="135351" y="290024"/>
                </a:cubicBezTo>
                <a:lnTo>
                  <a:pt x="86600" y="290024"/>
                </a:lnTo>
                <a:cubicBezTo>
                  <a:pt x="79450" y="290024"/>
                  <a:pt x="73600" y="284185"/>
                  <a:pt x="73600" y="277049"/>
                </a:cubicBezTo>
                <a:lnTo>
                  <a:pt x="73600" y="228390"/>
                </a:lnTo>
                <a:cubicBezTo>
                  <a:pt x="73600" y="221254"/>
                  <a:pt x="79450" y="215507"/>
                  <a:pt x="86600" y="215507"/>
                </a:cubicBezTo>
                <a:close/>
                <a:moveTo>
                  <a:pt x="35190" y="175300"/>
                </a:moveTo>
                <a:lnTo>
                  <a:pt x="35190" y="408874"/>
                </a:lnTo>
                <a:cubicBezTo>
                  <a:pt x="35190" y="429821"/>
                  <a:pt x="52181" y="446783"/>
                  <a:pt x="73165" y="446783"/>
                </a:cubicBezTo>
                <a:lnTo>
                  <a:pt x="403613" y="446783"/>
                </a:lnTo>
                <a:cubicBezTo>
                  <a:pt x="400085" y="436310"/>
                  <a:pt x="398135" y="425187"/>
                  <a:pt x="398135" y="413508"/>
                </a:cubicBezTo>
                <a:cubicBezTo>
                  <a:pt x="398135" y="356042"/>
                  <a:pt x="444838" y="309512"/>
                  <a:pt x="502404" y="309512"/>
                </a:cubicBezTo>
                <a:cubicBezTo>
                  <a:pt x="512617" y="309512"/>
                  <a:pt x="522552" y="310995"/>
                  <a:pt x="531930" y="313683"/>
                </a:cubicBezTo>
                <a:lnTo>
                  <a:pt x="531930" y="175300"/>
                </a:lnTo>
                <a:close/>
                <a:moveTo>
                  <a:pt x="176113" y="34506"/>
                </a:moveTo>
                <a:lnTo>
                  <a:pt x="390880" y="34506"/>
                </a:lnTo>
                <a:cubicBezTo>
                  <a:pt x="392644" y="34506"/>
                  <a:pt x="394037" y="35895"/>
                  <a:pt x="394037" y="37562"/>
                </a:cubicBezTo>
                <a:lnTo>
                  <a:pt x="394037" y="66451"/>
                </a:lnTo>
                <a:cubicBezTo>
                  <a:pt x="394037" y="68117"/>
                  <a:pt x="392644" y="69506"/>
                  <a:pt x="390880" y="69506"/>
                </a:cubicBezTo>
                <a:lnTo>
                  <a:pt x="176113" y="69506"/>
                </a:lnTo>
                <a:cubicBezTo>
                  <a:pt x="174349" y="69506"/>
                  <a:pt x="172956" y="68117"/>
                  <a:pt x="172956" y="66451"/>
                </a:cubicBezTo>
                <a:lnTo>
                  <a:pt x="172956" y="37562"/>
                </a:lnTo>
                <a:cubicBezTo>
                  <a:pt x="172956" y="35895"/>
                  <a:pt x="174349" y="34506"/>
                  <a:pt x="176113" y="34506"/>
                </a:cubicBezTo>
                <a:close/>
                <a:moveTo>
                  <a:pt x="73165" y="34506"/>
                </a:moveTo>
                <a:lnTo>
                  <a:pt x="89228" y="34506"/>
                </a:lnTo>
                <a:cubicBezTo>
                  <a:pt x="90992" y="34506"/>
                  <a:pt x="92385" y="35897"/>
                  <a:pt x="92385" y="37565"/>
                </a:cubicBezTo>
                <a:lnTo>
                  <a:pt x="92385" y="66484"/>
                </a:lnTo>
                <a:cubicBezTo>
                  <a:pt x="92385" y="68152"/>
                  <a:pt x="90992" y="69542"/>
                  <a:pt x="89228" y="69542"/>
                </a:cubicBezTo>
                <a:lnTo>
                  <a:pt x="73165" y="69542"/>
                </a:lnTo>
                <a:cubicBezTo>
                  <a:pt x="52181" y="69542"/>
                  <a:pt x="35190" y="86597"/>
                  <a:pt x="35190" y="107545"/>
                </a:cubicBezTo>
                <a:lnTo>
                  <a:pt x="35190" y="138132"/>
                </a:lnTo>
                <a:lnTo>
                  <a:pt x="531930" y="138132"/>
                </a:lnTo>
                <a:lnTo>
                  <a:pt x="531930" y="107545"/>
                </a:lnTo>
                <a:cubicBezTo>
                  <a:pt x="531930" y="86597"/>
                  <a:pt x="514846" y="69542"/>
                  <a:pt x="493862" y="69542"/>
                </a:cubicBezTo>
                <a:lnTo>
                  <a:pt x="477799" y="69542"/>
                </a:lnTo>
                <a:cubicBezTo>
                  <a:pt x="476128" y="69542"/>
                  <a:pt x="474735" y="68152"/>
                  <a:pt x="474735" y="66484"/>
                </a:cubicBezTo>
                <a:lnTo>
                  <a:pt x="474735" y="37565"/>
                </a:lnTo>
                <a:cubicBezTo>
                  <a:pt x="474735" y="35897"/>
                  <a:pt x="476128" y="34506"/>
                  <a:pt x="477799" y="34506"/>
                </a:cubicBezTo>
                <a:lnTo>
                  <a:pt x="493862" y="34506"/>
                </a:lnTo>
                <a:cubicBezTo>
                  <a:pt x="534251" y="34506"/>
                  <a:pt x="567027" y="67225"/>
                  <a:pt x="567027" y="107545"/>
                </a:cubicBezTo>
                <a:lnTo>
                  <a:pt x="567027" y="331943"/>
                </a:lnTo>
                <a:cubicBezTo>
                  <a:pt x="591167" y="351037"/>
                  <a:pt x="606580" y="380419"/>
                  <a:pt x="606580" y="413508"/>
                </a:cubicBezTo>
                <a:cubicBezTo>
                  <a:pt x="606580" y="470975"/>
                  <a:pt x="559970" y="517597"/>
                  <a:pt x="502404" y="517597"/>
                </a:cubicBezTo>
                <a:cubicBezTo>
                  <a:pt x="471021" y="517597"/>
                  <a:pt x="442981" y="503787"/>
                  <a:pt x="423854" y="481912"/>
                </a:cubicBezTo>
                <a:lnTo>
                  <a:pt x="73165" y="481912"/>
                </a:lnTo>
                <a:cubicBezTo>
                  <a:pt x="32869" y="481912"/>
                  <a:pt x="0" y="449101"/>
                  <a:pt x="0" y="408874"/>
                </a:cubicBezTo>
                <a:lnTo>
                  <a:pt x="0" y="107545"/>
                </a:lnTo>
                <a:cubicBezTo>
                  <a:pt x="0" y="67225"/>
                  <a:pt x="32869" y="34506"/>
                  <a:pt x="73165" y="34506"/>
                </a:cubicBezTo>
                <a:close/>
                <a:moveTo>
                  <a:pt x="434331" y="0"/>
                </a:moveTo>
                <a:cubicBezTo>
                  <a:pt x="445572" y="0"/>
                  <a:pt x="454583" y="8992"/>
                  <a:pt x="454583" y="20209"/>
                </a:cubicBezTo>
                <a:lnTo>
                  <a:pt x="454583" y="83804"/>
                </a:lnTo>
                <a:cubicBezTo>
                  <a:pt x="454583" y="95021"/>
                  <a:pt x="445572" y="104013"/>
                  <a:pt x="434331" y="104013"/>
                </a:cubicBezTo>
                <a:cubicBezTo>
                  <a:pt x="423183" y="104013"/>
                  <a:pt x="414078" y="95021"/>
                  <a:pt x="414078" y="83804"/>
                </a:cubicBezTo>
                <a:lnTo>
                  <a:pt x="414078" y="20209"/>
                </a:lnTo>
                <a:cubicBezTo>
                  <a:pt x="414078" y="8992"/>
                  <a:pt x="423183" y="0"/>
                  <a:pt x="434331" y="0"/>
                </a:cubicBezTo>
                <a:close/>
                <a:moveTo>
                  <a:pt x="132664" y="0"/>
                </a:moveTo>
                <a:cubicBezTo>
                  <a:pt x="143905" y="0"/>
                  <a:pt x="152916" y="8992"/>
                  <a:pt x="152916" y="20209"/>
                </a:cubicBezTo>
                <a:lnTo>
                  <a:pt x="152916" y="83804"/>
                </a:lnTo>
                <a:cubicBezTo>
                  <a:pt x="152916" y="95021"/>
                  <a:pt x="143905" y="104013"/>
                  <a:pt x="132664" y="104013"/>
                </a:cubicBezTo>
                <a:cubicBezTo>
                  <a:pt x="121423" y="104013"/>
                  <a:pt x="112411" y="95021"/>
                  <a:pt x="112411" y="83804"/>
                </a:cubicBezTo>
                <a:lnTo>
                  <a:pt x="112411" y="20209"/>
                </a:lnTo>
                <a:cubicBezTo>
                  <a:pt x="112411" y="8992"/>
                  <a:pt x="121423" y="0"/>
                  <a:pt x="13266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5" name="矩形: 圆角 14">
            <a:extLst>
              <a:ext uri="{FF2B5EF4-FFF2-40B4-BE49-F238E27FC236}">
                <a16:creationId xmlns="" xmlns:a16="http://schemas.microsoft.com/office/drawing/2014/main" id="{3A388BA5-67AB-4768-9FA7-D38610690C0B}"/>
              </a:ext>
            </a:extLst>
          </p:cNvPr>
          <p:cNvSpPr/>
          <p:nvPr/>
        </p:nvSpPr>
        <p:spPr>
          <a:xfrm>
            <a:off x="2576951" y="6305547"/>
            <a:ext cx="803811" cy="387888"/>
          </a:xfrm>
          <a:prstGeom prst="roundRect">
            <a:avLst/>
          </a:prstGeom>
          <a:solidFill>
            <a:srgbClr val="16A085"/>
          </a:solidFill>
        </p:spPr>
        <p:txBody>
          <a:bodyPr wrap="square" tIns="72000" bIns="72000" rtlCol="0" anchor="ctr">
            <a:spAutoFit/>
          </a:bodyPr>
          <a:lstStyle/>
          <a:p>
            <a:pPr marR="76200" algn="ctr">
              <a:lnSpc>
                <a:spcPts val="1600"/>
              </a:lnSpc>
              <a:spcAft>
                <a:spcPts val="0"/>
              </a:spcAft>
            </a:pPr>
            <a:r>
              <a:rPr lang="zh-CN" altLang="en-US" sz="1600" kern="1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周报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="" xmlns:a16="http://schemas.microsoft.com/office/drawing/2014/main" id="{3ED0AE43-48F8-4EA3-9E6A-F908E996B11D}"/>
              </a:ext>
            </a:extLst>
          </p:cNvPr>
          <p:cNvSpPr/>
          <p:nvPr/>
        </p:nvSpPr>
        <p:spPr>
          <a:xfrm>
            <a:off x="4123385" y="6312786"/>
            <a:ext cx="909814" cy="390760"/>
          </a:xfrm>
          <a:prstGeom prst="roundRect">
            <a:avLst/>
          </a:prstGeom>
          <a:solidFill>
            <a:srgbClr val="92D050"/>
          </a:solidFill>
        </p:spPr>
        <p:txBody>
          <a:bodyPr wrap="square" tIns="72000" bIns="72000" rtlCol="0" anchor="ctr">
            <a:spAutoFit/>
          </a:bodyPr>
          <a:lstStyle/>
          <a:p>
            <a:pPr marR="76200" algn="ctr">
              <a:lnSpc>
                <a:spcPts val="1600"/>
              </a:lnSpc>
              <a:spcAft>
                <a:spcPts val="0"/>
              </a:spcAft>
            </a:pPr>
            <a:r>
              <a:rPr lang="zh-CN" altLang="en-US" sz="1600" kern="1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月分享</a:t>
            </a:r>
          </a:p>
        </p:txBody>
      </p:sp>
      <p:sp>
        <p:nvSpPr>
          <p:cNvPr id="18" name="audience_93788">
            <a:extLst>
              <a:ext uri="{FF2B5EF4-FFF2-40B4-BE49-F238E27FC236}">
                <a16:creationId xmlns="" xmlns:a16="http://schemas.microsoft.com/office/drawing/2014/main" id="{E01841B1-EA8C-41E2-99F7-25852CB63E64}"/>
              </a:ext>
            </a:extLst>
          </p:cNvPr>
          <p:cNvSpPr>
            <a:spLocks noChangeAspect="1"/>
          </p:cNvSpPr>
          <p:nvPr/>
        </p:nvSpPr>
        <p:spPr bwMode="auto">
          <a:xfrm>
            <a:off x="5766337" y="5223242"/>
            <a:ext cx="825082" cy="877658"/>
          </a:xfrm>
          <a:custGeom>
            <a:avLst/>
            <a:gdLst>
              <a:gd name="connsiteX0" fmla="*/ 488052 w 570310"/>
              <a:gd name="connsiteY0" fmla="*/ 439481 h 606651"/>
              <a:gd name="connsiteX1" fmla="*/ 570310 w 570310"/>
              <a:gd name="connsiteY1" fmla="*/ 520673 h 606651"/>
              <a:gd name="connsiteX2" fmla="*/ 570310 w 570310"/>
              <a:gd name="connsiteY2" fmla="*/ 594500 h 606651"/>
              <a:gd name="connsiteX3" fmla="*/ 566437 w 570310"/>
              <a:gd name="connsiteY3" fmla="*/ 603153 h 606651"/>
              <a:gd name="connsiteX4" fmla="*/ 557400 w 570310"/>
              <a:gd name="connsiteY4" fmla="*/ 606651 h 606651"/>
              <a:gd name="connsiteX5" fmla="*/ 418889 w 570310"/>
              <a:gd name="connsiteY5" fmla="*/ 606651 h 606651"/>
              <a:gd name="connsiteX6" fmla="*/ 405610 w 570310"/>
              <a:gd name="connsiteY6" fmla="*/ 594500 h 606651"/>
              <a:gd name="connsiteX7" fmla="*/ 405610 w 570310"/>
              <a:gd name="connsiteY7" fmla="*/ 520673 h 606651"/>
              <a:gd name="connsiteX8" fmla="*/ 488052 w 570310"/>
              <a:gd name="connsiteY8" fmla="*/ 439481 h 606651"/>
              <a:gd name="connsiteX9" fmla="*/ 285225 w 570310"/>
              <a:gd name="connsiteY9" fmla="*/ 439481 h 606651"/>
              <a:gd name="connsiteX10" fmla="*/ 366376 w 570310"/>
              <a:gd name="connsiteY10" fmla="*/ 520673 h 606651"/>
              <a:gd name="connsiteX11" fmla="*/ 366376 w 570310"/>
              <a:gd name="connsiteY11" fmla="*/ 594500 h 606651"/>
              <a:gd name="connsiteX12" fmla="*/ 363240 w 570310"/>
              <a:gd name="connsiteY12" fmla="*/ 603153 h 606651"/>
              <a:gd name="connsiteX13" fmla="*/ 355125 w 570310"/>
              <a:gd name="connsiteY13" fmla="*/ 606651 h 606651"/>
              <a:gd name="connsiteX14" fmla="*/ 216801 w 570310"/>
              <a:gd name="connsiteY14" fmla="*/ 606651 h 606651"/>
              <a:gd name="connsiteX15" fmla="*/ 204075 w 570310"/>
              <a:gd name="connsiteY15" fmla="*/ 594500 h 606651"/>
              <a:gd name="connsiteX16" fmla="*/ 204075 w 570310"/>
              <a:gd name="connsiteY16" fmla="*/ 520673 h 606651"/>
              <a:gd name="connsiteX17" fmla="*/ 285225 w 570310"/>
              <a:gd name="connsiteY17" fmla="*/ 439481 h 606651"/>
              <a:gd name="connsiteX18" fmla="*/ 82406 w 570310"/>
              <a:gd name="connsiteY18" fmla="*/ 439481 h 606651"/>
              <a:gd name="connsiteX19" fmla="*/ 164629 w 570310"/>
              <a:gd name="connsiteY19" fmla="*/ 520673 h 606651"/>
              <a:gd name="connsiteX20" fmla="*/ 164629 w 570310"/>
              <a:gd name="connsiteY20" fmla="*/ 594500 h 606651"/>
              <a:gd name="connsiteX21" fmla="*/ 160757 w 570310"/>
              <a:gd name="connsiteY21" fmla="*/ 603153 h 606651"/>
              <a:gd name="connsiteX22" fmla="*/ 151724 w 570310"/>
              <a:gd name="connsiteY22" fmla="*/ 606651 h 606651"/>
              <a:gd name="connsiteX23" fmla="*/ 13273 w 570310"/>
              <a:gd name="connsiteY23" fmla="*/ 606651 h 606651"/>
              <a:gd name="connsiteX24" fmla="*/ 0 w 570310"/>
              <a:gd name="connsiteY24" fmla="*/ 594500 h 606651"/>
              <a:gd name="connsiteX25" fmla="*/ 0 w 570310"/>
              <a:gd name="connsiteY25" fmla="*/ 520673 h 606651"/>
              <a:gd name="connsiteX26" fmla="*/ 82406 w 570310"/>
              <a:gd name="connsiteY26" fmla="*/ 439481 h 606651"/>
              <a:gd name="connsiteX27" fmla="*/ 488772 w 570310"/>
              <a:gd name="connsiteY27" fmla="*/ 324742 h 606651"/>
              <a:gd name="connsiteX28" fmla="*/ 543354 w 570310"/>
              <a:gd name="connsiteY28" fmla="*/ 379254 h 606651"/>
              <a:gd name="connsiteX29" fmla="*/ 488772 w 570310"/>
              <a:gd name="connsiteY29" fmla="*/ 433766 h 606651"/>
              <a:gd name="connsiteX30" fmla="*/ 434189 w 570310"/>
              <a:gd name="connsiteY30" fmla="*/ 379254 h 606651"/>
              <a:gd name="connsiteX31" fmla="*/ 488772 w 570310"/>
              <a:gd name="connsiteY31" fmla="*/ 324742 h 606651"/>
              <a:gd name="connsiteX32" fmla="*/ 286319 w 570310"/>
              <a:gd name="connsiteY32" fmla="*/ 324742 h 606651"/>
              <a:gd name="connsiteX33" fmla="*/ 340902 w 570310"/>
              <a:gd name="connsiteY33" fmla="*/ 379254 h 606651"/>
              <a:gd name="connsiteX34" fmla="*/ 286319 w 570310"/>
              <a:gd name="connsiteY34" fmla="*/ 433766 h 606651"/>
              <a:gd name="connsiteX35" fmla="*/ 231737 w 570310"/>
              <a:gd name="connsiteY35" fmla="*/ 379254 h 606651"/>
              <a:gd name="connsiteX36" fmla="*/ 286319 w 570310"/>
              <a:gd name="connsiteY36" fmla="*/ 324742 h 606651"/>
              <a:gd name="connsiteX37" fmla="*/ 83175 w 570310"/>
              <a:gd name="connsiteY37" fmla="*/ 324742 h 606651"/>
              <a:gd name="connsiteX38" fmla="*/ 137744 w 570310"/>
              <a:gd name="connsiteY38" fmla="*/ 379254 h 606651"/>
              <a:gd name="connsiteX39" fmla="*/ 83359 w 570310"/>
              <a:gd name="connsiteY39" fmla="*/ 433766 h 606651"/>
              <a:gd name="connsiteX40" fmla="*/ 28791 w 570310"/>
              <a:gd name="connsiteY40" fmla="*/ 379254 h 606651"/>
              <a:gd name="connsiteX41" fmla="*/ 83175 w 570310"/>
              <a:gd name="connsiteY41" fmla="*/ 324742 h 606651"/>
              <a:gd name="connsiteX42" fmla="*/ 488052 w 570310"/>
              <a:gd name="connsiteY42" fmla="*/ 140496 h 606651"/>
              <a:gd name="connsiteX43" fmla="*/ 430140 w 570310"/>
              <a:gd name="connsiteY43" fmla="*/ 197202 h 606651"/>
              <a:gd name="connsiteX44" fmla="*/ 430140 w 570310"/>
              <a:gd name="connsiteY44" fmla="*/ 258694 h 606651"/>
              <a:gd name="connsiteX45" fmla="*/ 545780 w 570310"/>
              <a:gd name="connsiteY45" fmla="*/ 258694 h 606651"/>
              <a:gd name="connsiteX46" fmla="*/ 545780 w 570310"/>
              <a:gd name="connsiteY46" fmla="*/ 197202 h 606651"/>
              <a:gd name="connsiteX47" fmla="*/ 488052 w 570310"/>
              <a:gd name="connsiteY47" fmla="*/ 140496 h 606651"/>
              <a:gd name="connsiteX48" fmla="*/ 488052 w 570310"/>
              <a:gd name="connsiteY48" fmla="*/ 116010 h 606651"/>
              <a:gd name="connsiteX49" fmla="*/ 570310 w 570310"/>
              <a:gd name="connsiteY49" fmla="*/ 197202 h 606651"/>
              <a:gd name="connsiteX50" fmla="*/ 570310 w 570310"/>
              <a:gd name="connsiteY50" fmla="*/ 271029 h 606651"/>
              <a:gd name="connsiteX51" fmla="*/ 566437 w 570310"/>
              <a:gd name="connsiteY51" fmla="*/ 279682 h 606651"/>
              <a:gd name="connsiteX52" fmla="*/ 557400 w 570310"/>
              <a:gd name="connsiteY52" fmla="*/ 283180 h 606651"/>
              <a:gd name="connsiteX53" fmla="*/ 418889 w 570310"/>
              <a:gd name="connsiteY53" fmla="*/ 283180 h 606651"/>
              <a:gd name="connsiteX54" fmla="*/ 405610 w 570310"/>
              <a:gd name="connsiteY54" fmla="*/ 271029 h 606651"/>
              <a:gd name="connsiteX55" fmla="*/ 405610 w 570310"/>
              <a:gd name="connsiteY55" fmla="*/ 197202 h 606651"/>
              <a:gd name="connsiteX56" fmla="*/ 488052 w 570310"/>
              <a:gd name="connsiteY56" fmla="*/ 116010 h 606651"/>
              <a:gd name="connsiteX57" fmla="*/ 285225 w 570310"/>
              <a:gd name="connsiteY57" fmla="*/ 116010 h 606651"/>
              <a:gd name="connsiteX58" fmla="*/ 366376 w 570310"/>
              <a:gd name="connsiteY58" fmla="*/ 197202 h 606651"/>
              <a:gd name="connsiteX59" fmla="*/ 366376 w 570310"/>
              <a:gd name="connsiteY59" fmla="*/ 271029 h 606651"/>
              <a:gd name="connsiteX60" fmla="*/ 363240 w 570310"/>
              <a:gd name="connsiteY60" fmla="*/ 279682 h 606651"/>
              <a:gd name="connsiteX61" fmla="*/ 355125 w 570310"/>
              <a:gd name="connsiteY61" fmla="*/ 283180 h 606651"/>
              <a:gd name="connsiteX62" fmla="*/ 216801 w 570310"/>
              <a:gd name="connsiteY62" fmla="*/ 283180 h 606651"/>
              <a:gd name="connsiteX63" fmla="*/ 204075 w 570310"/>
              <a:gd name="connsiteY63" fmla="*/ 271029 h 606651"/>
              <a:gd name="connsiteX64" fmla="*/ 204075 w 570310"/>
              <a:gd name="connsiteY64" fmla="*/ 197202 h 606651"/>
              <a:gd name="connsiteX65" fmla="*/ 285225 w 570310"/>
              <a:gd name="connsiteY65" fmla="*/ 116010 h 606651"/>
              <a:gd name="connsiteX66" fmla="*/ 82406 w 570310"/>
              <a:gd name="connsiteY66" fmla="*/ 116010 h 606651"/>
              <a:gd name="connsiteX67" fmla="*/ 164629 w 570310"/>
              <a:gd name="connsiteY67" fmla="*/ 197202 h 606651"/>
              <a:gd name="connsiteX68" fmla="*/ 164629 w 570310"/>
              <a:gd name="connsiteY68" fmla="*/ 271029 h 606651"/>
              <a:gd name="connsiteX69" fmla="*/ 160757 w 570310"/>
              <a:gd name="connsiteY69" fmla="*/ 279682 h 606651"/>
              <a:gd name="connsiteX70" fmla="*/ 151724 w 570310"/>
              <a:gd name="connsiteY70" fmla="*/ 283180 h 606651"/>
              <a:gd name="connsiteX71" fmla="*/ 13273 w 570310"/>
              <a:gd name="connsiteY71" fmla="*/ 283180 h 606651"/>
              <a:gd name="connsiteX72" fmla="*/ 0 w 570310"/>
              <a:gd name="connsiteY72" fmla="*/ 271029 h 606651"/>
              <a:gd name="connsiteX73" fmla="*/ 0 w 570310"/>
              <a:gd name="connsiteY73" fmla="*/ 197202 h 606651"/>
              <a:gd name="connsiteX74" fmla="*/ 82406 w 570310"/>
              <a:gd name="connsiteY74" fmla="*/ 116010 h 606651"/>
              <a:gd name="connsiteX75" fmla="*/ 488772 w 570310"/>
              <a:gd name="connsiteY75" fmla="*/ 24487 h 606651"/>
              <a:gd name="connsiteX76" fmla="*/ 458714 w 570310"/>
              <a:gd name="connsiteY76" fmla="*/ 54498 h 606651"/>
              <a:gd name="connsiteX77" fmla="*/ 488772 w 570310"/>
              <a:gd name="connsiteY77" fmla="*/ 84325 h 606651"/>
              <a:gd name="connsiteX78" fmla="*/ 518645 w 570310"/>
              <a:gd name="connsiteY78" fmla="*/ 54498 h 606651"/>
              <a:gd name="connsiteX79" fmla="*/ 488772 w 570310"/>
              <a:gd name="connsiteY79" fmla="*/ 24487 h 606651"/>
              <a:gd name="connsiteX80" fmla="*/ 488772 w 570310"/>
              <a:gd name="connsiteY80" fmla="*/ 0 h 606651"/>
              <a:gd name="connsiteX81" fmla="*/ 543354 w 570310"/>
              <a:gd name="connsiteY81" fmla="*/ 54498 h 606651"/>
              <a:gd name="connsiteX82" fmla="*/ 488772 w 570310"/>
              <a:gd name="connsiteY82" fmla="*/ 108812 h 606651"/>
              <a:gd name="connsiteX83" fmla="*/ 434189 w 570310"/>
              <a:gd name="connsiteY83" fmla="*/ 54498 h 606651"/>
              <a:gd name="connsiteX84" fmla="*/ 488772 w 570310"/>
              <a:gd name="connsiteY84" fmla="*/ 0 h 606651"/>
              <a:gd name="connsiteX85" fmla="*/ 286319 w 570310"/>
              <a:gd name="connsiteY85" fmla="*/ 0 h 606651"/>
              <a:gd name="connsiteX86" fmla="*/ 340902 w 570310"/>
              <a:gd name="connsiteY86" fmla="*/ 54498 h 606651"/>
              <a:gd name="connsiteX87" fmla="*/ 286319 w 570310"/>
              <a:gd name="connsiteY87" fmla="*/ 108812 h 606651"/>
              <a:gd name="connsiteX88" fmla="*/ 231737 w 570310"/>
              <a:gd name="connsiteY88" fmla="*/ 54498 h 606651"/>
              <a:gd name="connsiteX89" fmla="*/ 286319 w 570310"/>
              <a:gd name="connsiteY89" fmla="*/ 0 h 606651"/>
              <a:gd name="connsiteX90" fmla="*/ 83175 w 570310"/>
              <a:gd name="connsiteY90" fmla="*/ 0 h 606651"/>
              <a:gd name="connsiteX91" fmla="*/ 137744 w 570310"/>
              <a:gd name="connsiteY91" fmla="*/ 54498 h 606651"/>
              <a:gd name="connsiteX92" fmla="*/ 83175 w 570310"/>
              <a:gd name="connsiteY92" fmla="*/ 108812 h 606651"/>
              <a:gd name="connsiteX93" fmla="*/ 28791 w 570310"/>
              <a:gd name="connsiteY93" fmla="*/ 54498 h 606651"/>
              <a:gd name="connsiteX94" fmla="*/ 83175 w 570310"/>
              <a:gd name="connsiteY94" fmla="*/ 0 h 606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570310" h="606651">
                <a:moveTo>
                  <a:pt x="488052" y="439481"/>
                </a:moveTo>
                <a:cubicBezTo>
                  <a:pt x="532870" y="439481"/>
                  <a:pt x="570310" y="475934"/>
                  <a:pt x="570310" y="520673"/>
                </a:cubicBezTo>
                <a:lnTo>
                  <a:pt x="570310" y="594500"/>
                </a:lnTo>
                <a:cubicBezTo>
                  <a:pt x="570310" y="597630"/>
                  <a:pt x="568650" y="600760"/>
                  <a:pt x="566437" y="603153"/>
                </a:cubicBezTo>
                <a:cubicBezTo>
                  <a:pt x="564039" y="605362"/>
                  <a:pt x="560535" y="606651"/>
                  <a:pt x="557400" y="606651"/>
                </a:cubicBezTo>
                <a:lnTo>
                  <a:pt x="418889" y="606651"/>
                </a:lnTo>
                <a:cubicBezTo>
                  <a:pt x="412065" y="606651"/>
                  <a:pt x="405610" y="601312"/>
                  <a:pt x="405610" y="594500"/>
                </a:cubicBezTo>
                <a:lnTo>
                  <a:pt x="405610" y="520673"/>
                </a:lnTo>
                <a:cubicBezTo>
                  <a:pt x="405610" y="475934"/>
                  <a:pt x="443235" y="439481"/>
                  <a:pt x="488052" y="439481"/>
                </a:cubicBezTo>
                <a:close/>
                <a:moveTo>
                  <a:pt x="285225" y="439481"/>
                </a:moveTo>
                <a:cubicBezTo>
                  <a:pt x="330042" y="439481"/>
                  <a:pt x="366376" y="475934"/>
                  <a:pt x="366376" y="520673"/>
                </a:cubicBezTo>
                <a:lnTo>
                  <a:pt x="366376" y="594500"/>
                </a:lnTo>
                <a:cubicBezTo>
                  <a:pt x="366376" y="597630"/>
                  <a:pt x="365638" y="600760"/>
                  <a:pt x="363240" y="603153"/>
                </a:cubicBezTo>
                <a:cubicBezTo>
                  <a:pt x="361027" y="605362"/>
                  <a:pt x="358445" y="606651"/>
                  <a:pt x="355125" y="606651"/>
                </a:cubicBezTo>
                <a:lnTo>
                  <a:pt x="216801" y="606651"/>
                </a:lnTo>
                <a:cubicBezTo>
                  <a:pt x="209977" y="606651"/>
                  <a:pt x="204075" y="601312"/>
                  <a:pt x="204075" y="594500"/>
                </a:cubicBezTo>
                <a:lnTo>
                  <a:pt x="204075" y="520673"/>
                </a:lnTo>
                <a:cubicBezTo>
                  <a:pt x="204075" y="475934"/>
                  <a:pt x="240408" y="439481"/>
                  <a:pt x="285225" y="439481"/>
                </a:cubicBezTo>
                <a:close/>
                <a:moveTo>
                  <a:pt x="82406" y="439481"/>
                </a:moveTo>
                <a:cubicBezTo>
                  <a:pt x="127205" y="439481"/>
                  <a:pt x="164629" y="475934"/>
                  <a:pt x="164629" y="520673"/>
                </a:cubicBezTo>
                <a:lnTo>
                  <a:pt x="164629" y="594500"/>
                </a:lnTo>
                <a:cubicBezTo>
                  <a:pt x="164629" y="597630"/>
                  <a:pt x="163154" y="600760"/>
                  <a:pt x="160757" y="603153"/>
                </a:cubicBezTo>
                <a:cubicBezTo>
                  <a:pt x="158545" y="605362"/>
                  <a:pt x="155042" y="606651"/>
                  <a:pt x="151724" y="606651"/>
                </a:cubicBezTo>
                <a:lnTo>
                  <a:pt x="13273" y="606651"/>
                </a:lnTo>
                <a:cubicBezTo>
                  <a:pt x="6452" y="606651"/>
                  <a:pt x="0" y="601312"/>
                  <a:pt x="0" y="594500"/>
                </a:cubicBezTo>
                <a:lnTo>
                  <a:pt x="0" y="520673"/>
                </a:lnTo>
                <a:cubicBezTo>
                  <a:pt x="0" y="475934"/>
                  <a:pt x="37608" y="439481"/>
                  <a:pt x="82406" y="439481"/>
                </a:cubicBezTo>
                <a:close/>
                <a:moveTo>
                  <a:pt x="488772" y="324742"/>
                </a:moveTo>
                <a:cubicBezTo>
                  <a:pt x="518829" y="324742"/>
                  <a:pt x="543354" y="349236"/>
                  <a:pt x="543354" y="379254"/>
                </a:cubicBezTo>
                <a:cubicBezTo>
                  <a:pt x="543354" y="409272"/>
                  <a:pt x="518829" y="433766"/>
                  <a:pt x="488772" y="433766"/>
                </a:cubicBezTo>
                <a:cubicBezTo>
                  <a:pt x="458714" y="433766"/>
                  <a:pt x="434189" y="409272"/>
                  <a:pt x="434189" y="379254"/>
                </a:cubicBezTo>
                <a:cubicBezTo>
                  <a:pt x="434189" y="349236"/>
                  <a:pt x="458714" y="324742"/>
                  <a:pt x="488772" y="324742"/>
                </a:cubicBezTo>
                <a:close/>
                <a:moveTo>
                  <a:pt x="286319" y="324742"/>
                </a:moveTo>
                <a:cubicBezTo>
                  <a:pt x="316377" y="324742"/>
                  <a:pt x="340902" y="349236"/>
                  <a:pt x="340902" y="379254"/>
                </a:cubicBezTo>
                <a:cubicBezTo>
                  <a:pt x="340902" y="409272"/>
                  <a:pt x="316377" y="433766"/>
                  <a:pt x="286319" y="433766"/>
                </a:cubicBezTo>
                <a:cubicBezTo>
                  <a:pt x="256262" y="433766"/>
                  <a:pt x="231737" y="409272"/>
                  <a:pt x="231737" y="379254"/>
                </a:cubicBezTo>
                <a:cubicBezTo>
                  <a:pt x="231737" y="349236"/>
                  <a:pt x="256262" y="324742"/>
                  <a:pt x="286319" y="324742"/>
                </a:cubicBezTo>
                <a:close/>
                <a:moveTo>
                  <a:pt x="83175" y="324742"/>
                </a:moveTo>
                <a:cubicBezTo>
                  <a:pt x="113409" y="324742"/>
                  <a:pt x="137744" y="349236"/>
                  <a:pt x="137744" y="379254"/>
                </a:cubicBezTo>
                <a:cubicBezTo>
                  <a:pt x="137744" y="409272"/>
                  <a:pt x="113409" y="433766"/>
                  <a:pt x="83359" y="433766"/>
                </a:cubicBezTo>
                <a:cubicBezTo>
                  <a:pt x="53125" y="433766"/>
                  <a:pt x="28791" y="409272"/>
                  <a:pt x="28791" y="379254"/>
                </a:cubicBezTo>
                <a:cubicBezTo>
                  <a:pt x="28791" y="349236"/>
                  <a:pt x="53125" y="324742"/>
                  <a:pt x="83175" y="324742"/>
                </a:cubicBezTo>
                <a:close/>
                <a:moveTo>
                  <a:pt x="488052" y="140496"/>
                </a:moveTo>
                <a:cubicBezTo>
                  <a:pt x="456699" y="140496"/>
                  <a:pt x="430140" y="165903"/>
                  <a:pt x="430140" y="197202"/>
                </a:cubicBezTo>
                <a:lnTo>
                  <a:pt x="430140" y="258694"/>
                </a:lnTo>
                <a:lnTo>
                  <a:pt x="545780" y="258694"/>
                </a:lnTo>
                <a:lnTo>
                  <a:pt x="545780" y="197202"/>
                </a:lnTo>
                <a:cubicBezTo>
                  <a:pt x="545780" y="165903"/>
                  <a:pt x="519222" y="140496"/>
                  <a:pt x="488052" y="140496"/>
                </a:cubicBezTo>
                <a:close/>
                <a:moveTo>
                  <a:pt x="488052" y="116010"/>
                </a:moveTo>
                <a:cubicBezTo>
                  <a:pt x="532870" y="116010"/>
                  <a:pt x="570310" y="152463"/>
                  <a:pt x="570310" y="197202"/>
                </a:cubicBezTo>
                <a:lnTo>
                  <a:pt x="570310" y="271029"/>
                </a:lnTo>
                <a:cubicBezTo>
                  <a:pt x="570310" y="274159"/>
                  <a:pt x="568650" y="277289"/>
                  <a:pt x="566437" y="279682"/>
                </a:cubicBezTo>
                <a:cubicBezTo>
                  <a:pt x="564039" y="281891"/>
                  <a:pt x="560535" y="283180"/>
                  <a:pt x="557400" y="283180"/>
                </a:cubicBezTo>
                <a:lnTo>
                  <a:pt x="418889" y="283180"/>
                </a:lnTo>
                <a:cubicBezTo>
                  <a:pt x="412065" y="283180"/>
                  <a:pt x="405610" y="277841"/>
                  <a:pt x="405610" y="271029"/>
                </a:cubicBezTo>
                <a:lnTo>
                  <a:pt x="405610" y="197202"/>
                </a:lnTo>
                <a:cubicBezTo>
                  <a:pt x="405610" y="152463"/>
                  <a:pt x="443235" y="116010"/>
                  <a:pt x="488052" y="116010"/>
                </a:cubicBezTo>
                <a:close/>
                <a:moveTo>
                  <a:pt x="285225" y="116010"/>
                </a:moveTo>
                <a:cubicBezTo>
                  <a:pt x="330042" y="116010"/>
                  <a:pt x="366376" y="152463"/>
                  <a:pt x="366376" y="197202"/>
                </a:cubicBezTo>
                <a:lnTo>
                  <a:pt x="366376" y="271029"/>
                </a:lnTo>
                <a:cubicBezTo>
                  <a:pt x="366376" y="274159"/>
                  <a:pt x="365638" y="277289"/>
                  <a:pt x="363240" y="279682"/>
                </a:cubicBezTo>
                <a:cubicBezTo>
                  <a:pt x="361027" y="281891"/>
                  <a:pt x="358445" y="283180"/>
                  <a:pt x="355125" y="283180"/>
                </a:cubicBezTo>
                <a:lnTo>
                  <a:pt x="216801" y="283180"/>
                </a:lnTo>
                <a:cubicBezTo>
                  <a:pt x="209977" y="283180"/>
                  <a:pt x="204075" y="277841"/>
                  <a:pt x="204075" y="271029"/>
                </a:cubicBezTo>
                <a:lnTo>
                  <a:pt x="204075" y="197202"/>
                </a:lnTo>
                <a:cubicBezTo>
                  <a:pt x="204075" y="152463"/>
                  <a:pt x="240408" y="116010"/>
                  <a:pt x="285225" y="116010"/>
                </a:cubicBezTo>
                <a:close/>
                <a:moveTo>
                  <a:pt x="82406" y="116010"/>
                </a:moveTo>
                <a:cubicBezTo>
                  <a:pt x="127205" y="116010"/>
                  <a:pt x="164629" y="152463"/>
                  <a:pt x="164629" y="197202"/>
                </a:cubicBezTo>
                <a:lnTo>
                  <a:pt x="164629" y="271029"/>
                </a:lnTo>
                <a:cubicBezTo>
                  <a:pt x="164629" y="274159"/>
                  <a:pt x="163154" y="277289"/>
                  <a:pt x="160757" y="279682"/>
                </a:cubicBezTo>
                <a:cubicBezTo>
                  <a:pt x="158545" y="281891"/>
                  <a:pt x="155042" y="283180"/>
                  <a:pt x="151724" y="283180"/>
                </a:cubicBezTo>
                <a:lnTo>
                  <a:pt x="13273" y="283180"/>
                </a:lnTo>
                <a:cubicBezTo>
                  <a:pt x="6452" y="283180"/>
                  <a:pt x="0" y="277841"/>
                  <a:pt x="0" y="271029"/>
                </a:cubicBezTo>
                <a:lnTo>
                  <a:pt x="0" y="197202"/>
                </a:lnTo>
                <a:cubicBezTo>
                  <a:pt x="0" y="152463"/>
                  <a:pt x="37608" y="116010"/>
                  <a:pt x="82406" y="116010"/>
                </a:cubicBezTo>
                <a:close/>
                <a:moveTo>
                  <a:pt x="488772" y="24487"/>
                </a:moveTo>
                <a:cubicBezTo>
                  <a:pt x="472176" y="24487"/>
                  <a:pt x="458714" y="37928"/>
                  <a:pt x="458714" y="54498"/>
                </a:cubicBezTo>
                <a:cubicBezTo>
                  <a:pt x="458714" y="70884"/>
                  <a:pt x="472176" y="84325"/>
                  <a:pt x="488772" y="84325"/>
                </a:cubicBezTo>
                <a:cubicBezTo>
                  <a:pt x="505183" y="84325"/>
                  <a:pt x="518645" y="70884"/>
                  <a:pt x="518645" y="54498"/>
                </a:cubicBezTo>
                <a:cubicBezTo>
                  <a:pt x="518645" y="37928"/>
                  <a:pt x="505183" y="24487"/>
                  <a:pt x="488772" y="24487"/>
                </a:cubicBezTo>
                <a:close/>
                <a:moveTo>
                  <a:pt x="488772" y="0"/>
                </a:moveTo>
                <a:cubicBezTo>
                  <a:pt x="518829" y="0"/>
                  <a:pt x="543354" y="24487"/>
                  <a:pt x="543354" y="54498"/>
                </a:cubicBezTo>
                <a:cubicBezTo>
                  <a:pt x="543354" y="84509"/>
                  <a:pt x="518829" y="108812"/>
                  <a:pt x="488772" y="108812"/>
                </a:cubicBezTo>
                <a:cubicBezTo>
                  <a:pt x="458714" y="108812"/>
                  <a:pt x="434189" y="84509"/>
                  <a:pt x="434189" y="54498"/>
                </a:cubicBezTo>
                <a:cubicBezTo>
                  <a:pt x="434189" y="24487"/>
                  <a:pt x="458714" y="0"/>
                  <a:pt x="488772" y="0"/>
                </a:cubicBezTo>
                <a:close/>
                <a:moveTo>
                  <a:pt x="286319" y="0"/>
                </a:moveTo>
                <a:cubicBezTo>
                  <a:pt x="316377" y="0"/>
                  <a:pt x="340902" y="24487"/>
                  <a:pt x="340902" y="54498"/>
                </a:cubicBezTo>
                <a:cubicBezTo>
                  <a:pt x="340902" y="84509"/>
                  <a:pt x="316377" y="108812"/>
                  <a:pt x="286319" y="108812"/>
                </a:cubicBezTo>
                <a:cubicBezTo>
                  <a:pt x="256262" y="108812"/>
                  <a:pt x="231737" y="84509"/>
                  <a:pt x="231737" y="54498"/>
                </a:cubicBezTo>
                <a:cubicBezTo>
                  <a:pt x="231737" y="24487"/>
                  <a:pt x="256262" y="0"/>
                  <a:pt x="286319" y="0"/>
                </a:cubicBezTo>
                <a:close/>
                <a:moveTo>
                  <a:pt x="83175" y="0"/>
                </a:moveTo>
                <a:cubicBezTo>
                  <a:pt x="113409" y="0"/>
                  <a:pt x="137744" y="24487"/>
                  <a:pt x="137744" y="54498"/>
                </a:cubicBezTo>
                <a:cubicBezTo>
                  <a:pt x="137744" y="84509"/>
                  <a:pt x="113409" y="108812"/>
                  <a:pt x="83175" y="108812"/>
                </a:cubicBezTo>
                <a:cubicBezTo>
                  <a:pt x="53125" y="108812"/>
                  <a:pt x="28791" y="84509"/>
                  <a:pt x="28791" y="54498"/>
                </a:cubicBezTo>
                <a:cubicBezTo>
                  <a:pt x="28791" y="24487"/>
                  <a:pt x="53125" y="0"/>
                  <a:pt x="8317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19" name="矩形: 圆角 18">
            <a:extLst>
              <a:ext uri="{FF2B5EF4-FFF2-40B4-BE49-F238E27FC236}">
                <a16:creationId xmlns="" xmlns:a16="http://schemas.microsoft.com/office/drawing/2014/main" id="{D76C4FDE-C12D-4B5A-9F1C-056C74E0BE21}"/>
              </a:ext>
            </a:extLst>
          </p:cNvPr>
          <p:cNvSpPr/>
          <p:nvPr/>
        </p:nvSpPr>
        <p:spPr>
          <a:xfrm>
            <a:off x="5601239" y="6307603"/>
            <a:ext cx="1155279" cy="387888"/>
          </a:xfrm>
          <a:prstGeom prst="roundRect">
            <a:avLst/>
          </a:prstGeom>
          <a:solidFill>
            <a:srgbClr val="FFC000"/>
          </a:solidFill>
        </p:spPr>
        <p:txBody>
          <a:bodyPr wrap="square" tIns="72000" bIns="72000" rtlCol="0" anchor="ctr">
            <a:spAutoFit/>
          </a:bodyPr>
          <a:lstStyle/>
          <a:p>
            <a:pPr marR="76200" algn="ctr">
              <a:lnSpc>
                <a:spcPts val="1600"/>
              </a:lnSpc>
              <a:spcAft>
                <a:spcPts val="0"/>
              </a:spcAft>
            </a:pPr>
            <a:r>
              <a:rPr lang="zh-TW" altLang="en-US" sz="1600" kern="1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學習總結</a:t>
            </a:r>
            <a:endParaRPr lang="zh-CN" altLang="en-US" sz="1600" kern="1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0" name="îṡ1îďè">
            <a:extLst>
              <a:ext uri="{FF2B5EF4-FFF2-40B4-BE49-F238E27FC236}">
                <a16:creationId xmlns="" xmlns:a16="http://schemas.microsoft.com/office/drawing/2014/main" id="{047AA0E6-E495-4DF8-AD39-ED43B1CC813C}"/>
              </a:ext>
            </a:extLst>
          </p:cNvPr>
          <p:cNvSpPr>
            <a:spLocks/>
          </p:cNvSpPr>
          <p:nvPr/>
        </p:nvSpPr>
        <p:spPr bwMode="auto">
          <a:xfrm>
            <a:off x="3317097" y="2180739"/>
            <a:ext cx="2371153" cy="2969907"/>
          </a:xfrm>
          <a:custGeom>
            <a:avLst/>
            <a:gdLst>
              <a:gd name="T0" fmla="*/ 197 w 454"/>
              <a:gd name="T1" fmla="*/ 254 h 569"/>
              <a:gd name="T2" fmla="*/ 200 w 454"/>
              <a:gd name="T3" fmla="*/ 449 h 569"/>
              <a:gd name="T4" fmla="*/ 148 w 454"/>
              <a:gd name="T5" fmla="*/ 559 h 569"/>
              <a:gd name="T6" fmla="*/ 122 w 454"/>
              <a:gd name="T7" fmla="*/ 569 h 569"/>
              <a:gd name="T8" fmla="*/ 339 w 454"/>
              <a:gd name="T9" fmla="*/ 569 h 569"/>
              <a:gd name="T10" fmla="*/ 304 w 454"/>
              <a:gd name="T11" fmla="*/ 557 h 569"/>
              <a:gd name="T12" fmla="*/ 277 w 454"/>
              <a:gd name="T13" fmla="*/ 354 h 569"/>
              <a:gd name="T14" fmla="*/ 282 w 454"/>
              <a:gd name="T15" fmla="*/ 261 h 569"/>
              <a:gd name="T16" fmla="*/ 315 w 454"/>
              <a:gd name="T17" fmla="*/ 247 h 569"/>
              <a:gd name="T18" fmla="*/ 454 w 454"/>
              <a:gd name="T19" fmla="*/ 120 h 569"/>
              <a:gd name="T20" fmla="*/ 451 w 454"/>
              <a:gd name="T21" fmla="*/ 117 h 569"/>
              <a:gd name="T22" fmla="*/ 451 w 454"/>
              <a:gd name="T23" fmla="*/ 117 h 569"/>
              <a:gd name="T24" fmla="*/ 389 w 454"/>
              <a:gd name="T25" fmla="*/ 164 h 569"/>
              <a:gd name="T26" fmla="*/ 400 w 454"/>
              <a:gd name="T27" fmla="*/ 82 h 569"/>
              <a:gd name="T28" fmla="*/ 399 w 454"/>
              <a:gd name="T29" fmla="*/ 82 h 569"/>
              <a:gd name="T30" fmla="*/ 398 w 454"/>
              <a:gd name="T31" fmla="*/ 82 h 569"/>
              <a:gd name="T32" fmla="*/ 362 w 454"/>
              <a:gd name="T33" fmla="*/ 182 h 569"/>
              <a:gd name="T34" fmla="*/ 257 w 454"/>
              <a:gd name="T35" fmla="*/ 234 h 569"/>
              <a:gd name="T36" fmla="*/ 241 w 454"/>
              <a:gd name="T37" fmla="*/ 146 h 569"/>
              <a:gd name="T38" fmla="*/ 296 w 454"/>
              <a:gd name="T39" fmla="*/ 54 h 569"/>
              <a:gd name="T40" fmla="*/ 295 w 454"/>
              <a:gd name="T41" fmla="*/ 54 h 569"/>
              <a:gd name="T42" fmla="*/ 294 w 454"/>
              <a:gd name="T43" fmla="*/ 52 h 569"/>
              <a:gd name="T44" fmla="*/ 238 w 454"/>
              <a:gd name="T45" fmla="*/ 113 h 569"/>
              <a:gd name="T46" fmla="*/ 235 w 454"/>
              <a:gd name="T47" fmla="*/ 35 h 569"/>
              <a:gd name="T48" fmla="*/ 235 w 454"/>
              <a:gd name="T49" fmla="*/ 35 h 569"/>
              <a:gd name="T50" fmla="*/ 230 w 454"/>
              <a:gd name="T51" fmla="*/ 35 h 569"/>
              <a:gd name="T52" fmla="*/ 219 w 454"/>
              <a:gd name="T53" fmla="*/ 223 h 569"/>
              <a:gd name="T54" fmla="*/ 122 w 454"/>
              <a:gd name="T55" fmla="*/ 132 h 569"/>
              <a:gd name="T56" fmla="*/ 137 w 454"/>
              <a:gd name="T57" fmla="*/ 64 h 569"/>
              <a:gd name="T58" fmla="*/ 135 w 454"/>
              <a:gd name="T59" fmla="*/ 63 h 569"/>
              <a:gd name="T60" fmla="*/ 135 w 454"/>
              <a:gd name="T61" fmla="*/ 63 h 569"/>
              <a:gd name="T62" fmla="*/ 113 w 454"/>
              <a:gd name="T63" fmla="*/ 118 h 569"/>
              <a:gd name="T64" fmla="*/ 52 w 454"/>
              <a:gd name="T65" fmla="*/ 1 h 569"/>
              <a:gd name="T66" fmla="*/ 50 w 454"/>
              <a:gd name="T67" fmla="*/ 0 h 569"/>
              <a:gd name="T68" fmla="*/ 46 w 454"/>
              <a:gd name="T69" fmla="*/ 1 h 569"/>
              <a:gd name="T70" fmla="*/ 74 w 454"/>
              <a:gd name="T71" fmla="*/ 91 h 569"/>
              <a:gd name="T72" fmla="*/ 74 w 454"/>
              <a:gd name="T73" fmla="*/ 91 h 569"/>
              <a:gd name="T74" fmla="*/ 149 w 454"/>
              <a:gd name="T75" fmla="*/ 208 h 569"/>
              <a:gd name="T76" fmla="*/ 3 w 454"/>
              <a:gd name="T77" fmla="*/ 195 h 569"/>
              <a:gd name="T78" fmla="*/ 3 w 454"/>
              <a:gd name="T79" fmla="*/ 196 h 569"/>
              <a:gd name="T80" fmla="*/ 0 w 454"/>
              <a:gd name="T81" fmla="*/ 201 h 569"/>
              <a:gd name="T82" fmla="*/ 172 w 454"/>
              <a:gd name="T83" fmla="*/ 237 h 569"/>
              <a:gd name="T84" fmla="*/ 197 w 454"/>
              <a:gd name="T85" fmla="*/ 254 h 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54" h="569">
                <a:moveTo>
                  <a:pt x="197" y="254"/>
                </a:moveTo>
                <a:cubicBezTo>
                  <a:pt x="209" y="304"/>
                  <a:pt x="213" y="368"/>
                  <a:pt x="200" y="449"/>
                </a:cubicBezTo>
                <a:cubicBezTo>
                  <a:pt x="191" y="518"/>
                  <a:pt x="199" y="559"/>
                  <a:pt x="148" y="559"/>
                </a:cubicBezTo>
                <a:cubicBezTo>
                  <a:pt x="148" y="559"/>
                  <a:pt x="138" y="555"/>
                  <a:pt x="122" y="569"/>
                </a:cubicBezTo>
                <a:cubicBezTo>
                  <a:pt x="339" y="569"/>
                  <a:pt x="339" y="569"/>
                  <a:pt x="339" y="569"/>
                </a:cubicBezTo>
                <a:cubicBezTo>
                  <a:pt x="328" y="564"/>
                  <a:pt x="315" y="559"/>
                  <a:pt x="304" y="557"/>
                </a:cubicBezTo>
                <a:cubicBezTo>
                  <a:pt x="292" y="529"/>
                  <a:pt x="279" y="475"/>
                  <a:pt x="277" y="354"/>
                </a:cubicBezTo>
                <a:cubicBezTo>
                  <a:pt x="276" y="318"/>
                  <a:pt x="278" y="287"/>
                  <a:pt x="282" y="261"/>
                </a:cubicBezTo>
                <a:cubicBezTo>
                  <a:pt x="315" y="247"/>
                  <a:pt x="315" y="247"/>
                  <a:pt x="315" y="247"/>
                </a:cubicBezTo>
                <a:cubicBezTo>
                  <a:pt x="404" y="194"/>
                  <a:pt x="433" y="147"/>
                  <a:pt x="454" y="120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28" y="135"/>
                  <a:pt x="407" y="151"/>
                  <a:pt x="389" y="164"/>
                </a:cubicBezTo>
                <a:cubicBezTo>
                  <a:pt x="396" y="133"/>
                  <a:pt x="398" y="121"/>
                  <a:pt x="400" y="82"/>
                </a:cubicBezTo>
                <a:cubicBezTo>
                  <a:pt x="399" y="82"/>
                  <a:pt x="399" y="82"/>
                  <a:pt x="399" y="82"/>
                </a:cubicBezTo>
                <a:cubicBezTo>
                  <a:pt x="399" y="82"/>
                  <a:pt x="398" y="82"/>
                  <a:pt x="398" y="82"/>
                </a:cubicBezTo>
                <a:cubicBezTo>
                  <a:pt x="393" y="101"/>
                  <a:pt x="379" y="147"/>
                  <a:pt x="362" y="182"/>
                </a:cubicBezTo>
                <a:cubicBezTo>
                  <a:pt x="312" y="215"/>
                  <a:pt x="278" y="228"/>
                  <a:pt x="257" y="234"/>
                </a:cubicBezTo>
                <a:cubicBezTo>
                  <a:pt x="251" y="213"/>
                  <a:pt x="245" y="185"/>
                  <a:pt x="241" y="146"/>
                </a:cubicBezTo>
                <a:cubicBezTo>
                  <a:pt x="257" y="110"/>
                  <a:pt x="284" y="70"/>
                  <a:pt x="296" y="54"/>
                </a:cubicBezTo>
                <a:cubicBezTo>
                  <a:pt x="295" y="54"/>
                  <a:pt x="295" y="54"/>
                  <a:pt x="295" y="54"/>
                </a:cubicBezTo>
                <a:cubicBezTo>
                  <a:pt x="294" y="52"/>
                  <a:pt x="294" y="52"/>
                  <a:pt x="294" y="52"/>
                </a:cubicBezTo>
                <a:cubicBezTo>
                  <a:pt x="265" y="79"/>
                  <a:pt x="258" y="88"/>
                  <a:pt x="238" y="113"/>
                </a:cubicBezTo>
                <a:cubicBezTo>
                  <a:pt x="236" y="91"/>
                  <a:pt x="235" y="64"/>
                  <a:pt x="235" y="35"/>
                </a:cubicBezTo>
                <a:cubicBezTo>
                  <a:pt x="235" y="35"/>
                  <a:pt x="235" y="35"/>
                  <a:pt x="235" y="35"/>
                </a:cubicBezTo>
                <a:cubicBezTo>
                  <a:pt x="230" y="35"/>
                  <a:pt x="230" y="35"/>
                  <a:pt x="230" y="35"/>
                </a:cubicBezTo>
                <a:cubicBezTo>
                  <a:pt x="223" y="69"/>
                  <a:pt x="210" y="143"/>
                  <a:pt x="219" y="223"/>
                </a:cubicBezTo>
                <a:cubicBezTo>
                  <a:pt x="219" y="223"/>
                  <a:pt x="175" y="205"/>
                  <a:pt x="122" y="132"/>
                </a:cubicBezTo>
                <a:cubicBezTo>
                  <a:pt x="123" y="120"/>
                  <a:pt x="125" y="90"/>
                  <a:pt x="137" y="64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27" y="75"/>
                  <a:pt x="118" y="94"/>
                  <a:pt x="113" y="118"/>
                </a:cubicBezTo>
                <a:cubicBezTo>
                  <a:pt x="93" y="88"/>
                  <a:pt x="72" y="50"/>
                  <a:pt x="52" y="1"/>
                </a:cubicBezTo>
                <a:cubicBezTo>
                  <a:pt x="51" y="1"/>
                  <a:pt x="51" y="1"/>
                  <a:pt x="50" y="0"/>
                </a:cubicBezTo>
                <a:cubicBezTo>
                  <a:pt x="46" y="1"/>
                  <a:pt x="46" y="1"/>
                  <a:pt x="46" y="1"/>
                </a:cubicBezTo>
                <a:cubicBezTo>
                  <a:pt x="49" y="17"/>
                  <a:pt x="74" y="91"/>
                  <a:pt x="74" y="91"/>
                </a:cubicBezTo>
                <a:cubicBezTo>
                  <a:pt x="74" y="91"/>
                  <a:pt x="74" y="91"/>
                  <a:pt x="74" y="91"/>
                </a:cubicBezTo>
                <a:cubicBezTo>
                  <a:pt x="91" y="132"/>
                  <a:pt x="115" y="175"/>
                  <a:pt x="149" y="208"/>
                </a:cubicBezTo>
                <a:cubicBezTo>
                  <a:pt x="149" y="208"/>
                  <a:pt x="89" y="222"/>
                  <a:pt x="3" y="195"/>
                </a:cubicBezTo>
                <a:cubicBezTo>
                  <a:pt x="3" y="196"/>
                  <a:pt x="3" y="196"/>
                  <a:pt x="3" y="196"/>
                </a:cubicBezTo>
                <a:cubicBezTo>
                  <a:pt x="0" y="201"/>
                  <a:pt x="0" y="201"/>
                  <a:pt x="0" y="201"/>
                </a:cubicBezTo>
                <a:cubicBezTo>
                  <a:pt x="37" y="218"/>
                  <a:pt x="97" y="238"/>
                  <a:pt x="172" y="237"/>
                </a:cubicBezTo>
                <a:cubicBezTo>
                  <a:pt x="178" y="238"/>
                  <a:pt x="187" y="243"/>
                  <a:pt x="197" y="2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98" name="组合 297">
            <a:extLst>
              <a:ext uri="{FF2B5EF4-FFF2-40B4-BE49-F238E27FC236}">
                <a16:creationId xmlns="" xmlns:a16="http://schemas.microsoft.com/office/drawing/2014/main" id="{47E6A03D-895A-4625-A28B-93FFDD366EB7}"/>
              </a:ext>
            </a:extLst>
          </p:cNvPr>
          <p:cNvGrpSpPr/>
          <p:nvPr/>
        </p:nvGrpSpPr>
        <p:grpSpPr>
          <a:xfrm>
            <a:off x="7240588" y="1104394"/>
            <a:ext cx="1780879" cy="1568557"/>
            <a:chOff x="7240997" y="1104394"/>
            <a:chExt cx="1567298" cy="1132791"/>
          </a:xfrm>
        </p:grpSpPr>
        <p:sp>
          <p:nvSpPr>
            <p:cNvPr id="237" name="îṧlíḍê">
              <a:extLst>
                <a:ext uri="{FF2B5EF4-FFF2-40B4-BE49-F238E27FC236}">
                  <a16:creationId xmlns="" xmlns:a16="http://schemas.microsoft.com/office/drawing/2014/main" id="{6B02CCD8-1DA1-4B10-BF2A-E6BF8F657407}"/>
                </a:ext>
              </a:extLst>
            </p:cNvPr>
            <p:cNvSpPr txBox="1"/>
            <p:nvPr/>
          </p:nvSpPr>
          <p:spPr>
            <a:xfrm>
              <a:off x="7243993" y="1104394"/>
              <a:ext cx="1181219" cy="35571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TW" altLang="en-US" sz="1600" b="1" dirty="0" smtClean="0">
                  <a:latin typeface="等线" panose="02010600030101010101" pitchFamily="2" charset="-122"/>
                  <a:ea typeface="等线" panose="02010600030101010101" pitchFamily="2" charset="-122"/>
                </a:rPr>
                <a:t>與主管、高管</a:t>
              </a:r>
              <a:r>
                <a:rPr lang="zh-CN" altLang="en-US" sz="1600" b="1" dirty="0" smtClean="0">
                  <a:latin typeface="等线" panose="02010600030101010101" pitchFamily="2" charset="-122"/>
                  <a:ea typeface="等线" panose="02010600030101010101" pitchFamily="2" charset="-122"/>
                </a:rPr>
                <a:t>互動</a:t>
              </a:r>
              <a:endParaRPr lang="zh-CN" altLang="en-US" sz="1600" b="1" dirty="0"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238" name="ísḻïḍe">
              <a:extLst>
                <a:ext uri="{FF2B5EF4-FFF2-40B4-BE49-F238E27FC236}">
                  <a16:creationId xmlns="" xmlns:a16="http://schemas.microsoft.com/office/drawing/2014/main" id="{BCAF3D4D-DAE1-498D-BD57-4C24A1723135}"/>
                </a:ext>
              </a:extLst>
            </p:cNvPr>
            <p:cNvSpPr/>
            <p:nvPr/>
          </p:nvSpPr>
          <p:spPr>
            <a:xfrm>
              <a:off x="7240997" y="1378705"/>
              <a:ext cx="1567298" cy="85848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TW" altLang="en-US" sz="1200" dirty="0" smtClean="0"/>
                <a:t>周報</a:t>
              </a:r>
              <a:endParaRPr lang="en-US" altLang="zh-TW" sz="1200" dirty="0" smtClean="0"/>
            </a:p>
            <a:p>
              <a:pPr>
                <a:lnSpc>
                  <a:spcPct val="120000"/>
                </a:lnSpc>
              </a:pPr>
              <a:r>
                <a:rPr lang="zh-TW" altLang="en-US" sz="1200" dirty="0" smtClean="0"/>
                <a:t>月學習心得分享會</a:t>
              </a:r>
              <a:endParaRPr lang="en-US" altLang="zh-TW" sz="1200" dirty="0" smtClean="0"/>
            </a:p>
            <a:p>
              <a:pPr>
                <a:lnSpc>
                  <a:spcPct val="120000"/>
                </a:lnSpc>
              </a:pPr>
              <a:r>
                <a:rPr lang="en-US" altLang="zh-TW" sz="1200" dirty="0" smtClean="0">
                  <a:solidFill>
                    <a:schemeClr val="accent1"/>
                  </a:solidFill>
                </a:rPr>
                <a:t>(</a:t>
              </a:r>
              <a:r>
                <a:rPr lang="zh-TW" altLang="en-US" sz="1200" dirty="0" smtClean="0">
                  <a:solidFill>
                    <a:schemeClr val="accent1"/>
                  </a:solidFill>
                </a:rPr>
                <a:t>訓練簡報能力、表達能力、邏輯思考能力</a:t>
              </a:r>
              <a:r>
                <a:rPr lang="en-US" altLang="zh-TW" sz="1200" dirty="0" smtClean="0">
                  <a:solidFill>
                    <a:schemeClr val="accent1"/>
                  </a:solidFill>
                </a:rPr>
                <a:t>)</a:t>
              </a:r>
              <a:br>
                <a:rPr lang="en-US" altLang="zh-TW" sz="1200" dirty="0" smtClean="0">
                  <a:solidFill>
                    <a:schemeClr val="accent1"/>
                  </a:solidFill>
                </a:rPr>
              </a:br>
              <a:r>
                <a:rPr lang="zh-TW" altLang="en-US" sz="1200" dirty="0" smtClean="0">
                  <a:solidFill>
                    <a:schemeClr val="accent1"/>
                  </a:solidFill>
                </a:rPr>
                <a:t> </a:t>
              </a:r>
              <a:r>
                <a:rPr lang="zh-TW" altLang="en-US" sz="1000" dirty="0" smtClean="0"/>
                <a:t>結訓</a:t>
              </a:r>
              <a:r>
                <a:rPr lang="zh-TW" altLang="en-US" sz="1000" dirty="0"/>
                <a:t>學習總結</a:t>
              </a:r>
              <a:endParaRPr lang="en-US" altLang="zh-TW" sz="1000" dirty="0"/>
            </a:p>
            <a:p>
              <a:pPr>
                <a:lnSpc>
                  <a:spcPct val="120000"/>
                </a:lnSpc>
              </a:pPr>
              <a:endParaRPr lang="zh-CN" altLang="en-US" sz="1000" dirty="0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8A113232-C618-413A-9D93-B415C81EECBC}"/>
              </a:ext>
            </a:extLst>
          </p:cNvPr>
          <p:cNvGrpSpPr/>
          <p:nvPr/>
        </p:nvGrpSpPr>
        <p:grpSpPr>
          <a:xfrm>
            <a:off x="8687" y="1074570"/>
            <a:ext cx="1749841" cy="1199105"/>
            <a:chOff x="0" y="1056170"/>
            <a:chExt cx="1749841" cy="1199105"/>
          </a:xfrm>
        </p:grpSpPr>
        <p:sp>
          <p:nvSpPr>
            <p:cNvPr id="239" name="iş1idè">
              <a:extLst>
                <a:ext uri="{FF2B5EF4-FFF2-40B4-BE49-F238E27FC236}">
                  <a16:creationId xmlns="" xmlns:a16="http://schemas.microsoft.com/office/drawing/2014/main" id="{8921E419-1E91-40B8-81DD-20C07092AD29}"/>
                </a:ext>
              </a:extLst>
            </p:cNvPr>
            <p:cNvSpPr txBox="1"/>
            <p:nvPr/>
          </p:nvSpPr>
          <p:spPr>
            <a:xfrm>
              <a:off x="687066" y="1056170"/>
              <a:ext cx="1044128" cy="436196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zh-CN" altLang="en-US" sz="16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專案導師</a:t>
              </a:r>
            </a:p>
          </p:txBody>
        </p:sp>
        <p:sp>
          <p:nvSpPr>
            <p:cNvPr id="240" name="îṩḷiḑé">
              <a:extLst>
                <a:ext uri="{FF2B5EF4-FFF2-40B4-BE49-F238E27FC236}">
                  <a16:creationId xmlns="" xmlns:a16="http://schemas.microsoft.com/office/drawing/2014/main" id="{FA4B092C-7B2C-482B-BCF1-FBCCB0DE1924}"/>
                </a:ext>
              </a:extLst>
            </p:cNvPr>
            <p:cNvSpPr/>
            <p:nvPr/>
          </p:nvSpPr>
          <p:spPr>
            <a:xfrm>
              <a:off x="0" y="1435146"/>
              <a:ext cx="1749841" cy="82012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每個部門</a:t>
              </a:r>
              <a:r>
                <a:rPr lang="zh-CN" altLang="en-US" sz="1200" dirty="0" smtClean="0"/>
                <a:t>的</a:t>
              </a:r>
              <a:r>
                <a:rPr lang="zh-TW" altLang="en-US" sz="1200" dirty="0" smtClean="0"/>
                <a:t>儲備生</a:t>
              </a:r>
              <a:r>
                <a:rPr lang="zh-CN" altLang="en-US" sz="1200" dirty="0" smtClean="0"/>
                <a:t>均</a:t>
              </a:r>
              <a:r>
                <a:rPr lang="zh-CN" altLang="en-US" sz="1200" dirty="0"/>
                <a:t>要有明確的輔導導師</a:t>
              </a:r>
              <a:endParaRPr lang="en-US" altLang="zh-CN" sz="1200" dirty="0"/>
            </a:p>
            <a:p>
              <a:pPr algn="r">
                <a:lnSpc>
                  <a:spcPct val="120000"/>
                </a:lnSpc>
              </a:pPr>
              <a:endParaRPr lang="zh-CN" altLang="en-US" sz="900" dirty="0"/>
            </a:p>
          </p:txBody>
        </p:sp>
      </p:grpSp>
      <p:grpSp>
        <p:nvGrpSpPr>
          <p:cNvPr id="294" name="组合 293">
            <a:extLst>
              <a:ext uri="{FF2B5EF4-FFF2-40B4-BE49-F238E27FC236}">
                <a16:creationId xmlns="" xmlns:a16="http://schemas.microsoft.com/office/drawing/2014/main" id="{1DE6AB91-082C-4EB9-9580-5C4052A98957}"/>
              </a:ext>
            </a:extLst>
          </p:cNvPr>
          <p:cNvGrpSpPr/>
          <p:nvPr/>
        </p:nvGrpSpPr>
        <p:grpSpPr>
          <a:xfrm>
            <a:off x="179512" y="3132791"/>
            <a:ext cx="1504802" cy="882008"/>
            <a:chOff x="179512" y="3132791"/>
            <a:chExt cx="1504802" cy="882008"/>
          </a:xfrm>
        </p:grpSpPr>
        <p:sp>
          <p:nvSpPr>
            <p:cNvPr id="241" name="ïśḻîďe">
              <a:extLst>
                <a:ext uri="{FF2B5EF4-FFF2-40B4-BE49-F238E27FC236}">
                  <a16:creationId xmlns="" xmlns:a16="http://schemas.microsoft.com/office/drawing/2014/main" id="{0C0D2D5E-A1F2-43B0-98F1-C5B4A27DAEE2}"/>
                </a:ext>
              </a:extLst>
            </p:cNvPr>
            <p:cNvSpPr txBox="1"/>
            <p:nvPr/>
          </p:nvSpPr>
          <p:spPr>
            <a:xfrm>
              <a:off x="601952" y="3132791"/>
              <a:ext cx="1082362" cy="40148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>
              <a:defPPr>
                <a:defRPr lang="zh-TW"/>
              </a:defPPr>
              <a:lvl1pPr algn="r">
                <a:defRPr sz="1600" b="1"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</a:lstStyle>
            <a:p>
              <a:r>
                <a:rPr lang="zh-CN" altLang="en-US" dirty="0"/>
                <a:t>專案追蹤</a:t>
              </a:r>
            </a:p>
          </p:txBody>
        </p:sp>
        <p:sp>
          <p:nvSpPr>
            <p:cNvPr id="242" name="íṩľïḓê">
              <a:extLst>
                <a:ext uri="{FF2B5EF4-FFF2-40B4-BE49-F238E27FC236}">
                  <a16:creationId xmlns="" xmlns:a16="http://schemas.microsoft.com/office/drawing/2014/main" id="{D00C9BFF-D83B-41A0-ACF3-5F84E97B11EE}"/>
                </a:ext>
              </a:extLst>
            </p:cNvPr>
            <p:cNvSpPr/>
            <p:nvPr/>
          </p:nvSpPr>
          <p:spPr>
            <a:xfrm>
              <a:off x="179512" y="3491085"/>
              <a:ext cx="1477416" cy="52371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/>
                <a:t>HR</a:t>
              </a:r>
              <a:r>
                <a:rPr lang="zh-CN" altLang="en-US" sz="1200" dirty="0"/>
                <a:t>成立專案</a:t>
              </a:r>
              <a:endParaRPr lang="en-US" altLang="zh-CN" sz="1200" dirty="0"/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全程專人跟蹤</a:t>
              </a:r>
            </a:p>
          </p:txBody>
        </p:sp>
      </p:grpSp>
      <p:grpSp>
        <p:nvGrpSpPr>
          <p:cNvPr id="297" name="组合 296">
            <a:extLst>
              <a:ext uri="{FF2B5EF4-FFF2-40B4-BE49-F238E27FC236}">
                <a16:creationId xmlns="" xmlns:a16="http://schemas.microsoft.com/office/drawing/2014/main" id="{ED35EE2B-B8F2-4248-840D-B49ED8011FAE}"/>
              </a:ext>
            </a:extLst>
          </p:cNvPr>
          <p:cNvGrpSpPr/>
          <p:nvPr/>
        </p:nvGrpSpPr>
        <p:grpSpPr>
          <a:xfrm>
            <a:off x="7259937" y="3292346"/>
            <a:ext cx="1773857" cy="1216774"/>
            <a:chOff x="7259937" y="3292346"/>
            <a:chExt cx="1773857" cy="1216774"/>
          </a:xfrm>
        </p:grpSpPr>
        <p:sp>
          <p:nvSpPr>
            <p:cNvPr id="243" name="îSļïḑè">
              <a:extLst>
                <a:ext uri="{FF2B5EF4-FFF2-40B4-BE49-F238E27FC236}">
                  <a16:creationId xmlns="" xmlns:a16="http://schemas.microsoft.com/office/drawing/2014/main" id="{ED967C6E-DB84-4CC8-9C50-15A69DF0F6CC}"/>
                </a:ext>
              </a:extLst>
            </p:cNvPr>
            <p:cNvSpPr txBox="1"/>
            <p:nvPr/>
          </p:nvSpPr>
          <p:spPr>
            <a:xfrm>
              <a:off x="7288392" y="3292346"/>
              <a:ext cx="1053012" cy="3974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400" b="1" dirty="0">
                  <a:latin typeface="等线" panose="02010600030101010101" pitchFamily="2" charset="-122"/>
                  <a:ea typeface="等线" panose="02010600030101010101" pitchFamily="2" charset="-122"/>
                </a:rPr>
                <a:t>定期關懷</a:t>
              </a:r>
            </a:p>
          </p:txBody>
        </p:sp>
        <p:sp>
          <p:nvSpPr>
            <p:cNvPr id="244" name="î$ḻîḍè">
              <a:extLst>
                <a:ext uri="{FF2B5EF4-FFF2-40B4-BE49-F238E27FC236}">
                  <a16:creationId xmlns="" xmlns:a16="http://schemas.microsoft.com/office/drawing/2014/main" id="{5B03984F-B866-4A4E-94E6-9672DFF9396E}"/>
                </a:ext>
              </a:extLst>
            </p:cNvPr>
            <p:cNvSpPr/>
            <p:nvPr/>
          </p:nvSpPr>
          <p:spPr>
            <a:xfrm>
              <a:off x="7259937" y="3647654"/>
              <a:ext cx="1773857" cy="861466"/>
            </a:xfrm>
            <a:prstGeom prst="rect">
              <a:avLst/>
            </a:prstGeom>
          </p:spPr>
          <p:txBody>
            <a:bodyPr wrap="square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 smtClean="0"/>
                <a:t>定期</a:t>
              </a:r>
              <a:r>
                <a:rPr lang="zh-TW" altLang="en-US" sz="1200" dirty="0" smtClean="0"/>
                <a:t>舉辦交流</a:t>
              </a:r>
              <a:r>
                <a:rPr lang="zh-TW" altLang="en-US" sz="1200" dirty="0"/>
                <a:t>餐</a:t>
              </a:r>
              <a:r>
                <a:rPr lang="zh-TW" altLang="en-US" sz="1200" dirty="0" smtClean="0"/>
                <a:t>會</a:t>
              </a:r>
              <a:endParaRPr lang="en-US" altLang="zh-TW" sz="1200" dirty="0" smtClean="0"/>
            </a:p>
            <a:p>
              <a:pPr>
                <a:lnSpc>
                  <a:spcPct val="120000"/>
                </a:lnSpc>
              </a:pPr>
              <a:r>
                <a:rPr lang="en-US" altLang="zh-TW" sz="1200" dirty="0" smtClean="0">
                  <a:solidFill>
                    <a:schemeClr val="accent1"/>
                  </a:solidFill>
                </a:rPr>
                <a:t>(</a:t>
              </a:r>
              <a:r>
                <a:rPr lang="zh-TW" altLang="en-US" sz="1200" dirty="0" smtClean="0">
                  <a:solidFill>
                    <a:schemeClr val="accent1"/>
                  </a:solidFill>
                </a:rPr>
                <a:t>讓新人受到重視與關心，並了解儲備人才適應狀況、</a:t>
              </a:r>
              <a:endParaRPr lang="en-US" altLang="zh-TW" sz="1200" dirty="0" smtClean="0">
                <a:solidFill>
                  <a:schemeClr val="accent1"/>
                </a:solidFill>
              </a:endParaRPr>
            </a:p>
            <a:p>
              <a:pPr>
                <a:lnSpc>
                  <a:spcPct val="120000"/>
                </a:lnSpc>
              </a:pPr>
              <a:r>
                <a:rPr lang="zh-TW" altLang="en-US" sz="1200" dirty="0" smtClean="0">
                  <a:solidFill>
                    <a:schemeClr val="accent1"/>
                  </a:solidFill>
                </a:rPr>
                <a:t>遇到問題等</a:t>
              </a:r>
              <a:r>
                <a:rPr lang="en-US" altLang="zh-TW" sz="1200" dirty="0" smtClean="0">
                  <a:solidFill>
                    <a:schemeClr val="accent1"/>
                  </a:solidFill>
                </a:rPr>
                <a:t>)</a:t>
              </a:r>
              <a:endParaRPr lang="zh-CN" altLang="en-US" sz="12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AF6A26A9-E388-425C-928F-CFFA9700A289}"/>
              </a:ext>
            </a:extLst>
          </p:cNvPr>
          <p:cNvGrpSpPr/>
          <p:nvPr/>
        </p:nvGrpSpPr>
        <p:grpSpPr>
          <a:xfrm>
            <a:off x="1865229" y="1322492"/>
            <a:ext cx="2688139" cy="1879776"/>
            <a:chOff x="1865229" y="1322492"/>
            <a:chExt cx="2688139" cy="1879776"/>
          </a:xfrm>
        </p:grpSpPr>
        <p:sp>
          <p:nvSpPr>
            <p:cNvPr id="271" name="îṥļïdê">
              <a:extLst>
                <a:ext uri="{FF2B5EF4-FFF2-40B4-BE49-F238E27FC236}">
                  <a16:creationId xmlns="" xmlns:a16="http://schemas.microsoft.com/office/drawing/2014/main" id="{20CBADE8-2251-439B-9E26-94A558619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641" y="1331194"/>
              <a:ext cx="1608727" cy="160872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2" name="ïşlíḍê">
              <a:extLst>
                <a:ext uri="{FF2B5EF4-FFF2-40B4-BE49-F238E27FC236}">
                  <a16:creationId xmlns="" xmlns:a16="http://schemas.microsoft.com/office/drawing/2014/main" id="{E87D9F21-E74B-4CDF-9028-11D1FB3DB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8932" y="1464322"/>
              <a:ext cx="1359720" cy="135868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8" name="ïṥļïde">
              <a:extLst>
                <a:ext uri="{FF2B5EF4-FFF2-40B4-BE49-F238E27FC236}">
                  <a16:creationId xmlns="" xmlns:a16="http://schemas.microsoft.com/office/drawing/2014/main" id="{F482381B-9BD9-483F-9786-80DF62A26101}"/>
                </a:ext>
              </a:extLst>
            </p:cNvPr>
            <p:cNvSpPr txBox="1"/>
            <p:nvPr/>
          </p:nvSpPr>
          <p:spPr>
            <a:xfrm>
              <a:off x="3355999" y="1868810"/>
              <a:ext cx="708789" cy="41004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>
              <a:defPPr>
                <a:defRPr lang="zh-TW"/>
              </a:defPPr>
              <a:lvl1pPr algn="ctr">
                <a:defRPr sz="2000" b="1">
                  <a:solidFill>
                    <a:schemeClr val="bg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</a:lstStyle>
            <a:p>
              <a:r>
                <a:rPr lang="zh-CN" altLang="en-US" dirty="0"/>
                <a:t>輔導</a:t>
              </a:r>
              <a:endParaRPr lang="id-ID" dirty="0"/>
            </a:p>
          </p:txBody>
        </p:sp>
        <p:sp>
          <p:nvSpPr>
            <p:cNvPr id="284" name="iṧ1íḍé">
              <a:extLst>
                <a:ext uri="{FF2B5EF4-FFF2-40B4-BE49-F238E27FC236}">
                  <a16:creationId xmlns="" xmlns:a16="http://schemas.microsoft.com/office/drawing/2014/main" id="{77DF3C72-C07C-4A89-B59A-563AFD7DF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74" y="2826064"/>
              <a:ext cx="375671" cy="37620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8" name="íşḻïḑé">
              <a:extLst>
                <a:ext uri="{FF2B5EF4-FFF2-40B4-BE49-F238E27FC236}">
                  <a16:creationId xmlns="" xmlns:a16="http://schemas.microsoft.com/office/drawing/2014/main" id="{D8B7D1A3-A472-41C6-9E75-9368ED753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3704" y="2369426"/>
              <a:ext cx="375671" cy="37620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5" name="ïṡḻïḍe">
              <a:extLst>
                <a:ext uri="{FF2B5EF4-FFF2-40B4-BE49-F238E27FC236}">
                  <a16:creationId xmlns="" xmlns:a16="http://schemas.microsoft.com/office/drawing/2014/main" id="{9775BA3D-4713-43DC-8018-BFA27E79CBAC}"/>
                </a:ext>
              </a:extLst>
            </p:cNvPr>
            <p:cNvGrpSpPr/>
            <p:nvPr/>
          </p:nvGrpSpPr>
          <p:grpSpPr>
            <a:xfrm>
              <a:off x="2353788" y="1509900"/>
              <a:ext cx="829797" cy="335311"/>
              <a:chOff x="2894176" y="3704601"/>
              <a:chExt cx="1058821" cy="427857"/>
            </a:xfrm>
          </p:grpSpPr>
          <p:cxnSp>
            <p:nvCxnSpPr>
              <p:cNvPr id="264" name="Straight Connector 34">
                <a:extLst>
                  <a:ext uri="{FF2B5EF4-FFF2-40B4-BE49-F238E27FC236}">
                    <a16:creationId xmlns="" xmlns:a16="http://schemas.microsoft.com/office/drawing/2014/main" id="{908DF925-2538-4130-BAE3-558354BD7DA8}"/>
                  </a:ext>
                </a:extLst>
              </p:cNvPr>
              <p:cNvCxnSpPr/>
              <p:nvPr/>
            </p:nvCxnSpPr>
            <p:spPr>
              <a:xfrm flipH="1" flipV="1">
                <a:off x="3525140" y="3704601"/>
                <a:ext cx="427857" cy="427857"/>
              </a:xfrm>
              <a:prstGeom prst="line">
                <a:avLst/>
              </a:prstGeom>
              <a:ln w="2222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Arrow Connector 35">
                <a:extLst>
                  <a:ext uri="{FF2B5EF4-FFF2-40B4-BE49-F238E27FC236}">
                    <a16:creationId xmlns="" xmlns:a16="http://schemas.microsoft.com/office/drawing/2014/main" id="{47789D9F-2BA5-4D12-9451-8E52E50224DF}"/>
                  </a:ext>
                </a:extLst>
              </p:cNvPr>
              <p:cNvCxnSpPr/>
              <p:nvPr/>
            </p:nvCxnSpPr>
            <p:spPr>
              <a:xfrm flipH="1">
                <a:off x="2894176" y="3704601"/>
                <a:ext cx="630964" cy="0"/>
              </a:xfrm>
              <a:prstGeom prst="straightConnector1">
                <a:avLst/>
              </a:prstGeom>
              <a:ln w="22225">
                <a:solidFill>
                  <a:schemeClr val="accent1"/>
                </a:solidFill>
                <a:tailEnd type="diamon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5" name="iSlîdé">
              <a:extLst>
                <a:ext uri="{FF2B5EF4-FFF2-40B4-BE49-F238E27FC236}">
                  <a16:creationId xmlns="" xmlns:a16="http://schemas.microsoft.com/office/drawing/2014/main" id="{4877028A-566B-458C-904B-DD02C06431B8}"/>
                </a:ext>
              </a:extLst>
            </p:cNvPr>
            <p:cNvGrpSpPr/>
            <p:nvPr/>
          </p:nvGrpSpPr>
          <p:grpSpPr>
            <a:xfrm>
              <a:off x="1865229" y="1322492"/>
              <a:ext cx="354575" cy="323472"/>
              <a:chOff x="10426701" y="1314450"/>
              <a:chExt cx="452438" cy="412750"/>
            </a:xfrm>
            <a:solidFill>
              <a:schemeClr val="accent1"/>
            </a:solidFill>
          </p:grpSpPr>
          <p:sp>
            <p:nvSpPr>
              <p:cNvPr id="259" name="iṡļîďe">
                <a:extLst>
                  <a:ext uri="{FF2B5EF4-FFF2-40B4-BE49-F238E27FC236}">
                    <a16:creationId xmlns="" xmlns:a16="http://schemas.microsoft.com/office/drawing/2014/main" id="{48AAD200-AEF0-4109-8436-F1736A402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26701" y="1314450"/>
                <a:ext cx="452438" cy="412750"/>
              </a:xfrm>
              <a:custGeom>
                <a:avLst/>
                <a:gdLst>
                  <a:gd name="T0" fmla="*/ 96 w 120"/>
                  <a:gd name="T1" fmla="*/ 106 h 107"/>
                  <a:gd name="T2" fmla="*/ 93 w 120"/>
                  <a:gd name="T3" fmla="*/ 105 h 107"/>
                  <a:gd name="T4" fmla="*/ 93 w 120"/>
                  <a:gd name="T5" fmla="*/ 99 h 107"/>
                  <a:gd name="T6" fmla="*/ 112 w 120"/>
                  <a:gd name="T7" fmla="*/ 60 h 107"/>
                  <a:gd name="T8" fmla="*/ 60 w 120"/>
                  <a:gd name="T9" fmla="*/ 8 h 107"/>
                  <a:gd name="T10" fmla="*/ 8 w 120"/>
                  <a:gd name="T11" fmla="*/ 60 h 107"/>
                  <a:gd name="T12" fmla="*/ 27 w 120"/>
                  <a:gd name="T13" fmla="*/ 99 h 107"/>
                  <a:gd name="T14" fmla="*/ 27 w 120"/>
                  <a:gd name="T15" fmla="*/ 105 h 107"/>
                  <a:gd name="T16" fmla="*/ 22 w 120"/>
                  <a:gd name="T17" fmla="*/ 106 h 107"/>
                  <a:gd name="T18" fmla="*/ 0 w 120"/>
                  <a:gd name="T19" fmla="*/ 60 h 107"/>
                  <a:gd name="T20" fmla="*/ 60 w 120"/>
                  <a:gd name="T21" fmla="*/ 0 h 107"/>
                  <a:gd name="T22" fmla="*/ 120 w 120"/>
                  <a:gd name="T23" fmla="*/ 60 h 107"/>
                  <a:gd name="T24" fmla="*/ 98 w 120"/>
                  <a:gd name="T25" fmla="*/ 106 h 107"/>
                  <a:gd name="T26" fmla="*/ 96 w 120"/>
                  <a:gd name="T27" fmla="*/ 106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0" h="107">
                    <a:moveTo>
                      <a:pt x="96" y="106"/>
                    </a:moveTo>
                    <a:cubicBezTo>
                      <a:pt x="95" y="106"/>
                      <a:pt x="94" y="106"/>
                      <a:pt x="93" y="105"/>
                    </a:cubicBezTo>
                    <a:cubicBezTo>
                      <a:pt x="91" y="103"/>
                      <a:pt x="92" y="101"/>
                      <a:pt x="93" y="99"/>
                    </a:cubicBezTo>
                    <a:cubicBezTo>
                      <a:pt x="105" y="89"/>
                      <a:pt x="112" y="75"/>
                      <a:pt x="112" y="60"/>
                    </a:cubicBezTo>
                    <a:cubicBezTo>
                      <a:pt x="112" y="31"/>
                      <a:pt x="89" y="8"/>
                      <a:pt x="60" y="8"/>
                    </a:cubicBezTo>
                    <a:cubicBezTo>
                      <a:pt x="31" y="8"/>
                      <a:pt x="8" y="31"/>
                      <a:pt x="8" y="60"/>
                    </a:cubicBezTo>
                    <a:cubicBezTo>
                      <a:pt x="8" y="75"/>
                      <a:pt x="15" y="89"/>
                      <a:pt x="27" y="99"/>
                    </a:cubicBezTo>
                    <a:cubicBezTo>
                      <a:pt x="28" y="101"/>
                      <a:pt x="29" y="103"/>
                      <a:pt x="27" y="105"/>
                    </a:cubicBezTo>
                    <a:cubicBezTo>
                      <a:pt x="26" y="107"/>
                      <a:pt x="23" y="107"/>
                      <a:pt x="22" y="106"/>
                    </a:cubicBezTo>
                    <a:cubicBezTo>
                      <a:pt x="8" y="94"/>
                      <a:pt x="0" y="77"/>
                      <a:pt x="0" y="60"/>
                    </a:cubicBezTo>
                    <a:cubicBezTo>
                      <a:pt x="0" y="26"/>
                      <a:pt x="27" y="0"/>
                      <a:pt x="60" y="0"/>
                    </a:cubicBezTo>
                    <a:cubicBezTo>
                      <a:pt x="93" y="0"/>
                      <a:pt x="120" y="26"/>
                      <a:pt x="120" y="60"/>
                    </a:cubicBezTo>
                    <a:cubicBezTo>
                      <a:pt x="120" y="77"/>
                      <a:pt x="112" y="94"/>
                      <a:pt x="98" y="106"/>
                    </a:cubicBezTo>
                    <a:cubicBezTo>
                      <a:pt x="98" y="106"/>
                      <a:pt x="97" y="106"/>
                      <a:pt x="96" y="1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0" name="ïṩlíḍe">
                <a:extLst>
                  <a:ext uri="{FF2B5EF4-FFF2-40B4-BE49-F238E27FC236}">
                    <a16:creationId xmlns="" xmlns:a16="http://schemas.microsoft.com/office/drawing/2014/main" id="{65612316-D7F2-41D3-8332-86676EFBA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23551" y="1549400"/>
                <a:ext cx="60325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1" name="iṣlîḑê">
                <a:extLst>
                  <a:ext uri="{FF2B5EF4-FFF2-40B4-BE49-F238E27FC236}">
                    <a16:creationId xmlns="" xmlns:a16="http://schemas.microsoft.com/office/drawing/2014/main" id="{709D6FC2-603D-45C6-AE2C-78AD2B07AD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188" y="1441450"/>
                <a:ext cx="95250" cy="96838"/>
              </a:xfrm>
              <a:custGeom>
                <a:avLst/>
                <a:gdLst>
                  <a:gd name="T0" fmla="*/ 1 w 25"/>
                  <a:gd name="T1" fmla="*/ 1 h 25"/>
                  <a:gd name="T2" fmla="*/ 7 w 25"/>
                  <a:gd name="T3" fmla="*/ 1 h 25"/>
                  <a:gd name="T4" fmla="*/ 24 w 25"/>
                  <a:gd name="T5" fmla="*/ 18 h 25"/>
                  <a:gd name="T6" fmla="*/ 24 w 25"/>
                  <a:gd name="T7" fmla="*/ 24 h 25"/>
                  <a:gd name="T8" fmla="*/ 18 w 25"/>
                  <a:gd name="T9" fmla="*/ 24 h 25"/>
                  <a:gd name="T10" fmla="*/ 1 w 25"/>
                  <a:gd name="T11" fmla="*/ 7 h 25"/>
                  <a:gd name="T12" fmla="*/ 1 w 25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25">
                    <a:moveTo>
                      <a:pt x="1" y="1"/>
                    </a:moveTo>
                    <a:cubicBezTo>
                      <a:pt x="3" y="0"/>
                      <a:pt x="5" y="0"/>
                      <a:pt x="7" y="1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5" y="20"/>
                      <a:pt x="25" y="22"/>
                      <a:pt x="24" y="24"/>
                    </a:cubicBezTo>
                    <a:cubicBezTo>
                      <a:pt x="22" y="25"/>
                      <a:pt x="20" y="25"/>
                      <a:pt x="18" y="24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93" name="组合 292">
            <a:extLst>
              <a:ext uri="{FF2B5EF4-FFF2-40B4-BE49-F238E27FC236}">
                <a16:creationId xmlns="" xmlns:a16="http://schemas.microsoft.com/office/drawing/2014/main" id="{1A0D3F13-8223-45B1-AD5D-509F4DE6DFD7}"/>
              </a:ext>
            </a:extLst>
          </p:cNvPr>
          <p:cNvGrpSpPr/>
          <p:nvPr/>
        </p:nvGrpSpPr>
        <p:grpSpPr>
          <a:xfrm>
            <a:off x="1688697" y="2524306"/>
            <a:ext cx="2657666" cy="1433228"/>
            <a:chOff x="1688697" y="2524306"/>
            <a:chExt cx="2657666" cy="1433228"/>
          </a:xfrm>
        </p:grpSpPr>
        <p:sp>
          <p:nvSpPr>
            <p:cNvPr id="274" name="iṧḷïḋê">
              <a:extLst>
                <a:ext uri="{FF2B5EF4-FFF2-40B4-BE49-F238E27FC236}">
                  <a16:creationId xmlns="" xmlns:a16="http://schemas.microsoft.com/office/drawing/2014/main" id="{1DD5E87E-055D-4A9B-98BC-25A15D09C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4234" y="2524306"/>
              <a:ext cx="1434473" cy="1433228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7" name="işliḓè">
              <a:extLst>
                <a:ext uri="{FF2B5EF4-FFF2-40B4-BE49-F238E27FC236}">
                  <a16:creationId xmlns="" xmlns:a16="http://schemas.microsoft.com/office/drawing/2014/main" id="{9DC9CEA2-AC3D-4DD1-A865-B0766D3E7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5171" y="2662013"/>
              <a:ext cx="1173207" cy="117320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9" name="i$1iḍe">
              <a:extLst>
                <a:ext uri="{FF2B5EF4-FFF2-40B4-BE49-F238E27FC236}">
                  <a16:creationId xmlns="" xmlns:a16="http://schemas.microsoft.com/office/drawing/2014/main" id="{C2CB03A6-0E05-4DD2-8989-4A785127B012}"/>
                </a:ext>
              </a:extLst>
            </p:cNvPr>
            <p:cNvSpPr txBox="1"/>
            <p:nvPr/>
          </p:nvSpPr>
          <p:spPr>
            <a:xfrm>
              <a:off x="3032619" y="3023842"/>
              <a:ext cx="708789" cy="41004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關注</a:t>
              </a:r>
              <a:endParaRPr lang="id-ID" sz="2000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287" name="işļíḑê">
              <a:extLst>
                <a:ext uri="{FF2B5EF4-FFF2-40B4-BE49-F238E27FC236}">
                  <a16:creationId xmlns="" xmlns:a16="http://schemas.microsoft.com/office/drawing/2014/main" id="{7D5D422F-9E93-4FE9-ABB4-3B9EA010A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9632" y="3491085"/>
              <a:ext cx="256731" cy="25709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0" name="îṧ1îḑé">
              <a:extLst>
                <a:ext uri="{FF2B5EF4-FFF2-40B4-BE49-F238E27FC236}">
                  <a16:creationId xmlns="" xmlns:a16="http://schemas.microsoft.com/office/drawing/2014/main" id="{5CD854FD-3FC6-45D0-A332-45DDB089F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157" y="3542481"/>
              <a:ext cx="375671" cy="3762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3" name="îSḷíḍé">
              <a:extLst>
                <a:ext uri="{FF2B5EF4-FFF2-40B4-BE49-F238E27FC236}">
                  <a16:creationId xmlns="" xmlns:a16="http://schemas.microsoft.com/office/drawing/2014/main" id="{C579859F-92B0-4D5F-BCB8-C2DE3CB01CA9}"/>
                </a:ext>
              </a:extLst>
            </p:cNvPr>
            <p:cNvGrpSpPr/>
            <p:nvPr/>
          </p:nvGrpSpPr>
          <p:grpSpPr>
            <a:xfrm rot="10800000" flipH="1">
              <a:off x="2142480" y="3333535"/>
              <a:ext cx="911993" cy="236190"/>
              <a:chOff x="3000375" y="4042161"/>
              <a:chExt cx="1163703" cy="301378"/>
            </a:xfrm>
          </p:grpSpPr>
          <p:cxnSp>
            <p:nvCxnSpPr>
              <p:cNvPr id="268" name="Straight Connector 38">
                <a:extLst>
                  <a:ext uri="{FF2B5EF4-FFF2-40B4-BE49-F238E27FC236}">
                    <a16:creationId xmlns="" xmlns:a16="http://schemas.microsoft.com/office/drawing/2014/main" id="{5B179031-780C-4B44-907E-6D9640660D49}"/>
                  </a:ext>
                </a:extLst>
              </p:cNvPr>
              <p:cNvCxnSpPr/>
              <p:nvPr/>
            </p:nvCxnSpPr>
            <p:spPr>
              <a:xfrm rot="10800000">
                <a:off x="3862700" y="4042161"/>
                <a:ext cx="301378" cy="301378"/>
              </a:xfrm>
              <a:prstGeom prst="line">
                <a:avLst/>
              </a:prstGeom>
              <a:ln w="22225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Arrow Connector 39">
                <a:extLst>
                  <a:ext uri="{FF2B5EF4-FFF2-40B4-BE49-F238E27FC236}">
                    <a16:creationId xmlns="" xmlns:a16="http://schemas.microsoft.com/office/drawing/2014/main" id="{C955DBF8-399F-4B67-A44C-68DA1391CE3D}"/>
                  </a:ext>
                </a:extLst>
              </p:cNvPr>
              <p:cNvCxnSpPr/>
              <p:nvPr/>
            </p:nvCxnSpPr>
            <p:spPr>
              <a:xfrm flipH="1">
                <a:off x="3000375" y="4050707"/>
                <a:ext cx="870870" cy="0"/>
              </a:xfrm>
              <a:prstGeom prst="straightConnector1">
                <a:avLst/>
              </a:prstGeom>
              <a:ln w="22225">
                <a:solidFill>
                  <a:schemeClr val="accent3"/>
                </a:solidFill>
                <a:tailEnd type="diamon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6" name="iṡlide">
              <a:extLst>
                <a:ext uri="{FF2B5EF4-FFF2-40B4-BE49-F238E27FC236}">
                  <a16:creationId xmlns="" xmlns:a16="http://schemas.microsoft.com/office/drawing/2014/main" id="{49E7C2F8-C83B-488E-BC14-54AAAFF0D6FF}"/>
                </a:ext>
              </a:extLst>
            </p:cNvPr>
            <p:cNvGrpSpPr/>
            <p:nvPr/>
          </p:nvGrpSpPr>
          <p:grpSpPr>
            <a:xfrm>
              <a:off x="1688697" y="3387237"/>
              <a:ext cx="361698" cy="345068"/>
              <a:chOff x="4849813" y="501081"/>
              <a:chExt cx="1104900" cy="1054100"/>
            </a:xfrm>
            <a:solidFill>
              <a:schemeClr val="accent3"/>
            </a:solidFill>
          </p:grpSpPr>
          <p:sp>
            <p:nvSpPr>
              <p:cNvPr id="253" name="îslíḑe">
                <a:extLst>
                  <a:ext uri="{FF2B5EF4-FFF2-40B4-BE49-F238E27FC236}">
                    <a16:creationId xmlns="" xmlns:a16="http://schemas.microsoft.com/office/drawing/2014/main" id="{99B6D53F-9B7E-4AE1-98CD-DB0D12AB7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9813" y="501081"/>
                <a:ext cx="1104900" cy="1054100"/>
              </a:xfrm>
              <a:custGeom>
                <a:avLst/>
                <a:gdLst>
                  <a:gd name="T0" fmla="*/ 482 w 526"/>
                  <a:gd name="T1" fmla="*/ 0 h 502"/>
                  <a:gd name="T2" fmla="*/ 44 w 526"/>
                  <a:gd name="T3" fmla="*/ 0 h 502"/>
                  <a:gd name="T4" fmla="*/ 0 w 526"/>
                  <a:gd name="T5" fmla="*/ 45 h 502"/>
                  <a:gd name="T6" fmla="*/ 0 w 526"/>
                  <a:gd name="T7" fmla="*/ 384 h 502"/>
                  <a:gd name="T8" fmla="*/ 44 w 526"/>
                  <a:gd name="T9" fmla="*/ 428 h 502"/>
                  <a:gd name="T10" fmla="*/ 177 w 526"/>
                  <a:gd name="T11" fmla="*/ 428 h 502"/>
                  <a:gd name="T12" fmla="*/ 154 w 526"/>
                  <a:gd name="T13" fmla="*/ 454 h 502"/>
                  <a:gd name="T14" fmla="*/ 141 w 526"/>
                  <a:gd name="T15" fmla="*/ 467 h 502"/>
                  <a:gd name="T16" fmla="*/ 140 w 526"/>
                  <a:gd name="T17" fmla="*/ 487 h 502"/>
                  <a:gd name="T18" fmla="*/ 173 w 526"/>
                  <a:gd name="T19" fmla="*/ 502 h 502"/>
                  <a:gd name="T20" fmla="*/ 352 w 526"/>
                  <a:gd name="T21" fmla="*/ 502 h 502"/>
                  <a:gd name="T22" fmla="*/ 386 w 526"/>
                  <a:gd name="T23" fmla="*/ 487 h 502"/>
                  <a:gd name="T24" fmla="*/ 384 w 526"/>
                  <a:gd name="T25" fmla="*/ 467 h 502"/>
                  <a:gd name="T26" fmla="*/ 372 w 526"/>
                  <a:gd name="T27" fmla="*/ 453 h 502"/>
                  <a:gd name="T28" fmla="*/ 348 w 526"/>
                  <a:gd name="T29" fmla="*/ 428 h 502"/>
                  <a:gd name="T30" fmla="*/ 482 w 526"/>
                  <a:gd name="T31" fmla="*/ 428 h 502"/>
                  <a:gd name="T32" fmla="*/ 526 w 526"/>
                  <a:gd name="T33" fmla="*/ 384 h 502"/>
                  <a:gd name="T34" fmla="*/ 526 w 526"/>
                  <a:gd name="T35" fmla="*/ 45 h 502"/>
                  <a:gd name="T36" fmla="*/ 482 w 526"/>
                  <a:gd name="T37" fmla="*/ 0 h 502"/>
                  <a:gd name="T38" fmla="*/ 360 w 526"/>
                  <a:gd name="T39" fmla="*/ 465 h 502"/>
                  <a:gd name="T40" fmla="*/ 371 w 526"/>
                  <a:gd name="T41" fmla="*/ 476 h 502"/>
                  <a:gd name="T42" fmla="*/ 371 w 526"/>
                  <a:gd name="T43" fmla="*/ 480 h 502"/>
                  <a:gd name="T44" fmla="*/ 352 w 526"/>
                  <a:gd name="T45" fmla="*/ 485 h 502"/>
                  <a:gd name="T46" fmla="*/ 173 w 526"/>
                  <a:gd name="T47" fmla="*/ 485 h 502"/>
                  <a:gd name="T48" fmla="*/ 155 w 526"/>
                  <a:gd name="T49" fmla="*/ 480 h 502"/>
                  <a:gd name="T50" fmla="*/ 154 w 526"/>
                  <a:gd name="T51" fmla="*/ 476 h 502"/>
                  <a:gd name="T52" fmla="*/ 154 w 526"/>
                  <a:gd name="T53" fmla="*/ 477 h 502"/>
                  <a:gd name="T54" fmla="*/ 165 w 526"/>
                  <a:gd name="T55" fmla="*/ 465 h 502"/>
                  <a:gd name="T56" fmla="*/ 196 w 526"/>
                  <a:gd name="T57" fmla="*/ 428 h 502"/>
                  <a:gd name="T58" fmla="*/ 329 w 526"/>
                  <a:gd name="T59" fmla="*/ 428 h 502"/>
                  <a:gd name="T60" fmla="*/ 360 w 526"/>
                  <a:gd name="T61" fmla="*/ 465 h 502"/>
                  <a:gd name="T62" fmla="*/ 493 w 526"/>
                  <a:gd name="T63" fmla="*/ 384 h 502"/>
                  <a:gd name="T64" fmla="*/ 482 w 526"/>
                  <a:gd name="T65" fmla="*/ 395 h 502"/>
                  <a:gd name="T66" fmla="*/ 44 w 526"/>
                  <a:gd name="T67" fmla="*/ 395 h 502"/>
                  <a:gd name="T68" fmla="*/ 32 w 526"/>
                  <a:gd name="T69" fmla="*/ 384 h 502"/>
                  <a:gd name="T70" fmla="*/ 32 w 526"/>
                  <a:gd name="T71" fmla="*/ 45 h 502"/>
                  <a:gd name="T72" fmla="*/ 44 w 526"/>
                  <a:gd name="T73" fmla="*/ 33 h 502"/>
                  <a:gd name="T74" fmla="*/ 482 w 526"/>
                  <a:gd name="T75" fmla="*/ 33 h 502"/>
                  <a:gd name="T76" fmla="*/ 493 w 526"/>
                  <a:gd name="T77" fmla="*/ 45 h 502"/>
                  <a:gd name="T78" fmla="*/ 493 w 526"/>
                  <a:gd name="T79" fmla="*/ 384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26" h="502">
                    <a:moveTo>
                      <a:pt x="482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19" y="0"/>
                      <a:pt x="0" y="20"/>
                      <a:pt x="0" y="45"/>
                    </a:cubicBezTo>
                    <a:cubicBezTo>
                      <a:pt x="0" y="384"/>
                      <a:pt x="0" y="384"/>
                      <a:pt x="0" y="384"/>
                    </a:cubicBezTo>
                    <a:cubicBezTo>
                      <a:pt x="0" y="408"/>
                      <a:pt x="19" y="428"/>
                      <a:pt x="44" y="428"/>
                    </a:cubicBezTo>
                    <a:cubicBezTo>
                      <a:pt x="177" y="428"/>
                      <a:pt x="177" y="428"/>
                      <a:pt x="177" y="428"/>
                    </a:cubicBezTo>
                    <a:cubicBezTo>
                      <a:pt x="170" y="437"/>
                      <a:pt x="159" y="448"/>
                      <a:pt x="154" y="454"/>
                    </a:cubicBezTo>
                    <a:cubicBezTo>
                      <a:pt x="148" y="459"/>
                      <a:pt x="144" y="463"/>
                      <a:pt x="141" y="467"/>
                    </a:cubicBezTo>
                    <a:cubicBezTo>
                      <a:pt x="138" y="471"/>
                      <a:pt x="136" y="480"/>
                      <a:pt x="140" y="487"/>
                    </a:cubicBezTo>
                    <a:cubicBezTo>
                      <a:pt x="144" y="494"/>
                      <a:pt x="152" y="502"/>
                      <a:pt x="173" y="502"/>
                    </a:cubicBezTo>
                    <a:cubicBezTo>
                      <a:pt x="352" y="502"/>
                      <a:pt x="352" y="502"/>
                      <a:pt x="352" y="502"/>
                    </a:cubicBezTo>
                    <a:cubicBezTo>
                      <a:pt x="374" y="502"/>
                      <a:pt x="382" y="494"/>
                      <a:pt x="386" y="487"/>
                    </a:cubicBezTo>
                    <a:cubicBezTo>
                      <a:pt x="389" y="480"/>
                      <a:pt x="388" y="471"/>
                      <a:pt x="384" y="467"/>
                    </a:cubicBezTo>
                    <a:cubicBezTo>
                      <a:pt x="382" y="463"/>
                      <a:pt x="378" y="459"/>
                      <a:pt x="372" y="453"/>
                    </a:cubicBezTo>
                    <a:cubicBezTo>
                      <a:pt x="367" y="448"/>
                      <a:pt x="355" y="437"/>
                      <a:pt x="348" y="428"/>
                    </a:cubicBezTo>
                    <a:cubicBezTo>
                      <a:pt x="482" y="428"/>
                      <a:pt x="482" y="428"/>
                      <a:pt x="482" y="428"/>
                    </a:cubicBezTo>
                    <a:cubicBezTo>
                      <a:pt x="506" y="428"/>
                      <a:pt x="526" y="408"/>
                      <a:pt x="526" y="384"/>
                    </a:cubicBezTo>
                    <a:cubicBezTo>
                      <a:pt x="526" y="45"/>
                      <a:pt x="526" y="45"/>
                      <a:pt x="526" y="45"/>
                    </a:cubicBezTo>
                    <a:cubicBezTo>
                      <a:pt x="526" y="20"/>
                      <a:pt x="506" y="0"/>
                      <a:pt x="482" y="0"/>
                    </a:cubicBezTo>
                    <a:close/>
                    <a:moveTo>
                      <a:pt x="360" y="465"/>
                    </a:moveTo>
                    <a:cubicBezTo>
                      <a:pt x="365" y="470"/>
                      <a:pt x="370" y="474"/>
                      <a:pt x="371" y="476"/>
                    </a:cubicBezTo>
                    <a:cubicBezTo>
                      <a:pt x="371" y="476"/>
                      <a:pt x="372" y="478"/>
                      <a:pt x="371" y="480"/>
                    </a:cubicBezTo>
                    <a:cubicBezTo>
                      <a:pt x="368" y="483"/>
                      <a:pt x="362" y="485"/>
                      <a:pt x="352" y="485"/>
                    </a:cubicBezTo>
                    <a:cubicBezTo>
                      <a:pt x="173" y="485"/>
                      <a:pt x="173" y="485"/>
                      <a:pt x="173" y="485"/>
                    </a:cubicBezTo>
                    <a:cubicBezTo>
                      <a:pt x="164" y="485"/>
                      <a:pt x="157" y="483"/>
                      <a:pt x="155" y="480"/>
                    </a:cubicBezTo>
                    <a:cubicBezTo>
                      <a:pt x="154" y="478"/>
                      <a:pt x="155" y="476"/>
                      <a:pt x="154" y="476"/>
                    </a:cubicBezTo>
                    <a:cubicBezTo>
                      <a:pt x="154" y="476"/>
                      <a:pt x="154" y="476"/>
                      <a:pt x="154" y="477"/>
                    </a:cubicBezTo>
                    <a:cubicBezTo>
                      <a:pt x="156" y="474"/>
                      <a:pt x="161" y="470"/>
                      <a:pt x="165" y="465"/>
                    </a:cubicBezTo>
                    <a:cubicBezTo>
                      <a:pt x="180" y="451"/>
                      <a:pt x="191" y="439"/>
                      <a:pt x="196" y="428"/>
                    </a:cubicBezTo>
                    <a:cubicBezTo>
                      <a:pt x="329" y="428"/>
                      <a:pt x="329" y="428"/>
                      <a:pt x="329" y="428"/>
                    </a:cubicBezTo>
                    <a:cubicBezTo>
                      <a:pt x="334" y="439"/>
                      <a:pt x="346" y="451"/>
                      <a:pt x="360" y="465"/>
                    </a:cubicBezTo>
                    <a:close/>
                    <a:moveTo>
                      <a:pt x="493" y="384"/>
                    </a:moveTo>
                    <a:cubicBezTo>
                      <a:pt x="493" y="390"/>
                      <a:pt x="488" y="395"/>
                      <a:pt x="482" y="395"/>
                    </a:cubicBezTo>
                    <a:cubicBezTo>
                      <a:pt x="44" y="395"/>
                      <a:pt x="44" y="395"/>
                      <a:pt x="44" y="395"/>
                    </a:cubicBezTo>
                    <a:cubicBezTo>
                      <a:pt x="38" y="395"/>
                      <a:pt x="32" y="390"/>
                      <a:pt x="32" y="38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38"/>
                      <a:pt x="38" y="33"/>
                      <a:pt x="44" y="33"/>
                    </a:cubicBezTo>
                    <a:cubicBezTo>
                      <a:pt x="482" y="33"/>
                      <a:pt x="482" y="33"/>
                      <a:pt x="482" y="33"/>
                    </a:cubicBezTo>
                    <a:cubicBezTo>
                      <a:pt x="488" y="33"/>
                      <a:pt x="493" y="38"/>
                      <a:pt x="493" y="45"/>
                    </a:cubicBezTo>
                    <a:lnTo>
                      <a:pt x="493" y="3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4" name="îšḻíḍè">
                <a:extLst>
                  <a:ext uri="{FF2B5EF4-FFF2-40B4-BE49-F238E27FC236}">
                    <a16:creationId xmlns="" xmlns:a16="http://schemas.microsoft.com/office/drawing/2014/main" id="{90052AD2-7D17-456B-9124-4E2B22103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6338" y="640781"/>
                <a:ext cx="828675" cy="552450"/>
              </a:xfrm>
              <a:custGeom>
                <a:avLst/>
                <a:gdLst>
                  <a:gd name="T0" fmla="*/ 367 w 395"/>
                  <a:gd name="T1" fmla="*/ 0 h 264"/>
                  <a:gd name="T2" fmla="*/ 28 w 395"/>
                  <a:gd name="T3" fmla="*/ 0 h 264"/>
                  <a:gd name="T4" fmla="*/ 0 w 395"/>
                  <a:gd name="T5" fmla="*/ 28 h 264"/>
                  <a:gd name="T6" fmla="*/ 0 w 395"/>
                  <a:gd name="T7" fmla="*/ 236 h 264"/>
                  <a:gd name="T8" fmla="*/ 28 w 395"/>
                  <a:gd name="T9" fmla="*/ 264 h 264"/>
                  <a:gd name="T10" fmla="*/ 367 w 395"/>
                  <a:gd name="T11" fmla="*/ 264 h 264"/>
                  <a:gd name="T12" fmla="*/ 395 w 395"/>
                  <a:gd name="T13" fmla="*/ 236 h 264"/>
                  <a:gd name="T14" fmla="*/ 395 w 395"/>
                  <a:gd name="T15" fmla="*/ 28 h 264"/>
                  <a:gd name="T16" fmla="*/ 367 w 395"/>
                  <a:gd name="T17" fmla="*/ 0 h 264"/>
                  <a:gd name="T18" fmla="*/ 379 w 395"/>
                  <a:gd name="T19" fmla="*/ 236 h 264"/>
                  <a:gd name="T20" fmla="*/ 367 w 395"/>
                  <a:gd name="T21" fmla="*/ 247 h 264"/>
                  <a:gd name="T22" fmla="*/ 28 w 395"/>
                  <a:gd name="T23" fmla="*/ 247 h 264"/>
                  <a:gd name="T24" fmla="*/ 17 w 395"/>
                  <a:gd name="T25" fmla="*/ 236 h 264"/>
                  <a:gd name="T26" fmla="*/ 17 w 395"/>
                  <a:gd name="T27" fmla="*/ 28 h 264"/>
                  <a:gd name="T28" fmla="*/ 28 w 395"/>
                  <a:gd name="T29" fmla="*/ 17 h 264"/>
                  <a:gd name="T30" fmla="*/ 367 w 395"/>
                  <a:gd name="T31" fmla="*/ 17 h 264"/>
                  <a:gd name="T32" fmla="*/ 379 w 395"/>
                  <a:gd name="T33" fmla="*/ 28 h 264"/>
                  <a:gd name="T34" fmla="*/ 379 w 395"/>
                  <a:gd name="T35" fmla="*/ 236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5" h="264">
                    <a:moveTo>
                      <a:pt x="367" y="0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51"/>
                      <a:pt x="13" y="264"/>
                      <a:pt x="28" y="264"/>
                    </a:cubicBezTo>
                    <a:cubicBezTo>
                      <a:pt x="367" y="264"/>
                      <a:pt x="367" y="264"/>
                      <a:pt x="367" y="264"/>
                    </a:cubicBezTo>
                    <a:cubicBezTo>
                      <a:pt x="383" y="264"/>
                      <a:pt x="395" y="251"/>
                      <a:pt x="395" y="236"/>
                    </a:cubicBezTo>
                    <a:cubicBezTo>
                      <a:pt x="395" y="28"/>
                      <a:pt x="395" y="28"/>
                      <a:pt x="395" y="28"/>
                    </a:cubicBezTo>
                    <a:cubicBezTo>
                      <a:pt x="395" y="13"/>
                      <a:pt x="383" y="0"/>
                      <a:pt x="367" y="0"/>
                    </a:cubicBezTo>
                    <a:close/>
                    <a:moveTo>
                      <a:pt x="379" y="236"/>
                    </a:moveTo>
                    <a:cubicBezTo>
                      <a:pt x="379" y="242"/>
                      <a:pt x="374" y="247"/>
                      <a:pt x="367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22" y="247"/>
                      <a:pt x="17" y="242"/>
                      <a:pt x="17" y="23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2"/>
                      <a:pt x="22" y="17"/>
                      <a:pt x="28" y="17"/>
                    </a:cubicBezTo>
                    <a:cubicBezTo>
                      <a:pt x="367" y="17"/>
                      <a:pt x="367" y="17"/>
                      <a:pt x="367" y="17"/>
                    </a:cubicBezTo>
                    <a:cubicBezTo>
                      <a:pt x="374" y="17"/>
                      <a:pt x="379" y="22"/>
                      <a:pt x="379" y="28"/>
                    </a:cubicBezTo>
                    <a:lnTo>
                      <a:pt x="379" y="2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5" name="ï$ḻîḑè">
                <a:extLst>
                  <a:ext uri="{FF2B5EF4-FFF2-40B4-BE49-F238E27FC236}">
                    <a16:creationId xmlns="" xmlns:a16="http://schemas.microsoft.com/office/drawing/2014/main" id="{E08CD4F9-B9AA-45E5-B2F6-5E6C87BEC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9875" y="1209106"/>
                <a:ext cx="104775" cy="104775"/>
              </a:xfrm>
              <a:custGeom>
                <a:avLst/>
                <a:gdLst>
                  <a:gd name="T0" fmla="*/ 25 w 50"/>
                  <a:gd name="T1" fmla="*/ 0 h 50"/>
                  <a:gd name="T2" fmla="*/ 0 w 50"/>
                  <a:gd name="T3" fmla="*/ 25 h 50"/>
                  <a:gd name="T4" fmla="*/ 25 w 50"/>
                  <a:gd name="T5" fmla="*/ 50 h 50"/>
                  <a:gd name="T6" fmla="*/ 50 w 50"/>
                  <a:gd name="T7" fmla="*/ 25 h 50"/>
                  <a:gd name="T8" fmla="*/ 25 w 50"/>
                  <a:gd name="T9" fmla="*/ 0 h 50"/>
                  <a:gd name="T10" fmla="*/ 25 w 50"/>
                  <a:gd name="T11" fmla="*/ 33 h 50"/>
                  <a:gd name="T12" fmla="*/ 17 w 50"/>
                  <a:gd name="T13" fmla="*/ 25 h 50"/>
                  <a:gd name="T14" fmla="*/ 25 w 50"/>
                  <a:gd name="T15" fmla="*/ 17 h 50"/>
                  <a:gd name="T16" fmla="*/ 33 w 50"/>
                  <a:gd name="T17" fmla="*/ 25 h 50"/>
                  <a:gd name="T18" fmla="*/ 25 w 50"/>
                  <a:gd name="T19" fmla="*/ 3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0"/>
                    </a:moveTo>
                    <a:cubicBezTo>
                      <a:pt x="11" y="0"/>
                      <a:pt x="0" y="12"/>
                      <a:pt x="0" y="25"/>
                    </a:cubicBezTo>
                    <a:cubicBezTo>
                      <a:pt x="0" y="39"/>
                      <a:pt x="11" y="50"/>
                      <a:pt x="25" y="50"/>
                    </a:cubicBezTo>
                    <a:cubicBezTo>
                      <a:pt x="38" y="50"/>
                      <a:pt x="50" y="39"/>
                      <a:pt x="50" y="25"/>
                    </a:cubicBezTo>
                    <a:cubicBezTo>
                      <a:pt x="50" y="12"/>
                      <a:pt x="38" y="0"/>
                      <a:pt x="25" y="0"/>
                    </a:cubicBezTo>
                    <a:close/>
                    <a:moveTo>
                      <a:pt x="25" y="33"/>
                    </a:moveTo>
                    <a:cubicBezTo>
                      <a:pt x="20" y="33"/>
                      <a:pt x="17" y="30"/>
                      <a:pt x="17" y="25"/>
                    </a:cubicBezTo>
                    <a:cubicBezTo>
                      <a:pt x="17" y="21"/>
                      <a:pt x="20" y="17"/>
                      <a:pt x="25" y="17"/>
                    </a:cubicBezTo>
                    <a:cubicBezTo>
                      <a:pt x="29" y="17"/>
                      <a:pt x="33" y="21"/>
                      <a:pt x="33" y="25"/>
                    </a:cubicBezTo>
                    <a:cubicBezTo>
                      <a:pt x="33" y="30"/>
                      <a:pt x="29" y="33"/>
                      <a:pt x="2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6" name="îṣļíde">
                <a:extLst>
                  <a:ext uri="{FF2B5EF4-FFF2-40B4-BE49-F238E27FC236}">
                    <a16:creationId xmlns="" xmlns:a16="http://schemas.microsoft.com/office/drawing/2014/main" id="{86967323-1003-419B-A7EE-5BF0B4A0D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0050" y="866206"/>
                <a:ext cx="280988" cy="280988"/>
              </a:xfrm>
              <a:custGeom>
                <a:avLst/>
                <a:gdLst>
                  <a:gd name="T0" fmla="*/ 67 w 134"/>
                  <a:gd name="T1" fmla="*/ 134 h 134"/>
                  <a:gd name="T2" fmla="*/ 0 w 134"/>
                  <a:gd name="T3" fmla="*/ 67 h 134"/>
                  <a:gd name="T4" fmla="*/ 67 w 134"/>
                  <a:gd name="T5" fmla="*/ 0 h 134"/>
                  <a:gd name="T6" fmla="*/ 134 w 134"/>
                  <a:gd name="T7" fmla="*/ 67 h 134"/>
                  <a:gd name="T8" fmla="*/ 67 w 134"/>
                  <a:gd name="T9" fmla="*/ 134 h 134"/>
                  <a:gd name="T10" fmla="*/ 67 w 134"/>
                  <a:gd name="T11" fmla="*/ 10 h 134"/>
                  <a:gd name="T12" fmla="*/ 10 w 134"/>
                  <a:gd name="T13" fmla="*/ 67 h 134"/>
                  <a:gd name="T14" fmla="*/ 67 w 134"/>
                  <a:gd name="T15" fmla="*/ 124 h 134"/>
                  <a:gd name="T16" fmla="*/ 124 w 134"/>
                  <a:gd name="T17" fmla="*/ 67 h 134"/>
                  <a:gd name="T18" fmla="*/ 67 w 134"/>
                  <a:gd name="T19" fmla="*/ 1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34">
                    <a:moveTo>
                      <a:pt x="67" y="134"/>
                    </a:moveTo>
                    <a:cubicBezTo>
                      <a:pt x="30" y="134"/>
                      <a:pt x="0" y="104"/>
                      <a:pt x="0" y="67"/>
                    </a:cubicBezTo>
                    <a:cubicBezTo>
                      <a:pt x="0" y="30"/>
                      <a:pt x="30" y="0"/>
                      <a:pt x="67" y="0"/>
                    </a:cubicBezTo>
                    <a:cubicBezTo>
                      <a:pt x="104" y="0"/>
                      <a:pt x="134" y="30"/>
                      <a:pt x="134" y="67"/>
                    </a:cubicBezTo>
                    <a:cubicBezTo>
                      <a:pt x="134" y="104"/>
                      <a:pt x="104" y="134"/>
                      <a:pt x="67" y="134"/>
                    </a:cubicBezTo>
                    <a:close/>
                    <a:moveTo>
                      <a:pt x="67" y="10"/>
                    </a:moveTo>
                    <a:cubicBezTo>
                      <a:pt x="35" y="10"/>
                      <a:pt x="10" y="35"/>
                      <a:pt x="10" y="67"/>
                    </a:cubicBezTo>
                    <a:cubicBezTo>
                      <a:pt x="10" y="98"/>
                      <a:pt x="35" y="124"/>
                      <a:pt x="67" y="124"/>
                    </a:cubicBezTo>
                    <a:cubicBezTo>
                      <a:pt x="98" y="124"/>
                      <a:pt x="124" y="98"/>
                      <a:pt x="124" y="67"/>
                    </a:cubicBezTo>
                    <a:cubicBezTo>
                      <a:pt x="124" y="35"/>
                      <a:pt x="98" y="10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7" name="î$ḷîďê">
                <a:extLst>
                  <a:ext uri="{FF2B5EF4-FFF2-40B4-BE49-F238E27FC236}">
                    <a16:creationId xmlns="" xmlns:a16="http://schemas.microsoft.com/office/drawing/2014/main" id="{E88A75AC-D3DB-4D52-B536-9244928A0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5138" y="931293"/>
                <a:ext cx="150813" cy="150813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10 h 72"/>
                  <a:gd name="T12" fmla="*/ 10 w 72"/>
                  <a:gd name="T13" fmla="*/ 36 h 72"/>
                  <a:gd name="T14" fmla="*/ 36 w 72"/>
                  <a:gd name="T15" fmla="*/ 62 h 72"/>
                  <a:gd name="T16" fmla="*/ 62 w 72"/>
                  <a:gd name="T17" fmla="*/ 36 h 72"/>
                  <a:gd name="T18" fmla="*/ 36 w 72"/>
                  <a:gd name="T19" fmla="*/ 1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10"/>
                    </a:moveTo>
                    <a:cubicBezTo>
                      <a:pt x="22" y="10"/>
                      <a:pt x="10" y="21"/>
                      <a:pt x="10" y="36"/>
                    </a:cubicBezTo>
                    <a:cubicBezTo>
                      <a:pt x="10" y="50"/>
                      <a:pt x="22" y="62"/>
                      <a:pt x="36" y="62"/>
                    </a:cubicBezTo>
                    <a:cubicBezTo>
                      <a:pt x="50" y="62"/>
                      <a:pt x="62" y="50"/>
                      <a:pt x="62" y="36"/>
                    </a:cubicBezTo>
                    <a:cubicBezTo>
                      <a:pt x="62" y="21"/>
                      <a:pt x="50" y="10"/>
                      <a:pt x="3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8" name="iSļïde">
                <a:extLst>
                  <a:ext uri="{FF2B5EF4-FFF2-40B4-BE49-F238E27FC236}">
                    <a16:creationId xmlns="" xmlns:a16="http://schemas.microsoft.com/office/drawing/2014/main" id="{57977FF4-332A-4ED0-B1FB-E26963DF1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6538" y="702693"/>
                <a:ext cx="371475" cy="396875"/>
              </a:xfrm>
              <a:custGeom>
                <a:avLst/>
                <a:gdLst>
                  <a:gd name="T0" fmla="*/ 155 w 177"/>
                  <a:gd name="T1" fmla="*/ 0 h 189"/>
                  <a:gd name="T2" fmla="*/ 134 w 177"/>
                  <a:gd name="T3" fmla="*/ 0 h 189"/>
                  <a:gd name="T4" fmla="*/ 104 w 177"/>
                  <a:gd name="T5" fmla="*/ 28 h 189"/>
                  <a:gd name="T6" fmla="*/ 91 w 177"/>
                  <a:gd name="T7" fmla="*/ 33 h 189"/>
                  <a:gd name="T8" fmla="*/ 72 w 177"/>
                  <a:gd name="T9" fmla="*/ 26 h 189"/>
                  <a:gd name="T10" fmla="*/ 50 w 177"/>
                  <a:gd name="T11" fmla="*/ 35 h 189"/>
                  <a:gd name="T12" fmla="*/ 35 w 177"/>
                  <a:gd name="T13" fmla="*/ 50 h 189"/>
                  <a:gd name="T14" fmla="*/ 26 w 177"/>
                  <a:gd name="T15" fmla="*/ 72 h 189"/>
                  <a:gd name="T16" fmla="*/ 33 w 177"/>
                  <a:gd name="T17" fmla="*/ 91 h 189"/>
                  <a:gd name="T18" fmla="*/ 28 w 177"/>
                  <a:gd name="T19" fmla="*/ 104 h 189"/>
                  <a:gd name="T20" fmla="*/ 0 w 177"/>
                  <a:gd name="T21" fmla="*/ 134 h 189"/>
                  <a:gd name="T22" fmla="*/ 0 w 177"/>
                  <a:gd name="T23" fmla="*/ 155 h 189"/>
                  <a:gd name="T24" fmla="*/ 28 w 177"/>
                  <a:gd name="T25" fmla="*/ 186 h 189"/>
                  <a:gd name="T26" fmla="*/ 29 w 177"/>
                  <a:gd name="T27" fmla="*/ 189 h 189"/>
                  <a:gd name="T28" fmla="*/ 52 w 177"/>
                  <a:gd name="T29" fmla="*/ 189 h 189"/>
                  <a:gd name="T30" fmla="*/ 44 w 177"/>
                  <a:gd name="T31" fmla="*/ 165 h 189"/>
                  <a:gd name="T32" fmla="*/ 31 w 177"/>
                  <a:gd name="T33" fmla="*/ 165 h 189"/>
                  <a:gd name="T34" fmla="*/ 21 w 177"/>
                  <a:gd name="T35" fmla="*/ 155 h 189"/>
                  <a:gd name="T36" fmla="*/ 21 w 177"/>
                  <a:gd name="T37" fmla="*/ 134 h 189"/>
                  <a:gd name="T38" fmla="*/ 31 w 177"/>
                  <a:gd name="T39" fmla="*/ 124 h 189"/>
                  <a:gd name="T40" fmla="*/ 44 w 177"/>
                  <a:gd name="T41" fmla="*/ 124 h 189"/>
                  <a:gd name="T42" fmla="*/ 59 w 177"/>
                  <a:gd name="T43" fmla="*/ 88 h 189"/>
                  <a:gd name="T44" fmla="*/ 50 w 177"/>
                  <a:gd name="T45" fmla="*/ 79 h 189"/>
                  <a:gd name="T46" fmla="*/ 50 w 177"/>
                  <a:gd name="T47" fmla="*/ 64 h 189"/>
                  <a:gd name="T48" fmla="*/ 64 w 177"/>
                  <a:gd name="T49" fmla="*/ 50 h 189"/>
                  <a:gd name="T50" fmla="*/ 72 w 177"/>
                  <a:gd name="T51" fmla="*/ 47 h 189"/>
                  <a:gd name="T52" fmla="*/ 79 w 177"/>
                  <a:gd name="T53" fmla="*/ 50 h 189"/>
                  <a:gd name="T54" fmla="*/ 88 w 177"/>
                  <a:gd name="T55" fmla="*/ 59 h 189"/>
                  <a:gd name="T56" fmla="*/ 124 w 177"/>
                  <a:gd name="T57" fmla="*/ 43 h 189"/>
                  <a:gd name="T58" fmla="*/ 124 w 177"/>
                  <a:gd name="T59" fmla="*/ 31 h 189"/>
                  <a:gd name="T60" fmla="*/ 134 w 177"/>
                  <a:gd name="T61" fmla="*/ 21 h 189"/>
                  <a:gd name="T62" fmla="*/ 155 w 177"/>
                  <a:gd name="T63" fmla="*/ 21 h 189"/>
                  <a:gd name="T64" fmla="*/ 165 w 177"/>
                  <a:gd name="T65" fmla="*/ 31 h 189"/>
                  <a:gd name="T66" fmla="*/ 165 w 177"/>
                  <a:gd name="T67" fmla="*/ 43 h 189"/>
                  <a:gd name="T68" fmla="*/ 177 w 177"/>
                  <a:gd name="T69" fmla="*/ 47 h 189"/>
                  <a:gd name="T70" fmla="*/ 177 w 177"/>
                  <a:gd name="T71" fmla="*/ 9 h 189"/>
                  <a:gd name="T72" fmla="*/ 155 w 177"/>
                  <a:gd name="T73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7" h="189">
                    <a:moveTo>
                      <a:pt x="155" y="0"/>
                    </a:moveTo>
                    <a:cubicBezTo>
                      <a:pt x="134" y="0"/>
                      <a:pt x="134" y="0"/>
                      <a:pt x="134" y="0"/>
                    </a:cubicBezTo>
                    <a:cubicBezTo>
                      <a:pt x="118" y="0"/>
                      <a:pt x="105" y="12"/>
                      <a:pt x="104" y="28"/>
                    </a:cubicBezTo>
                    <a:cubicBezTo>
                      <a:pt x="99" y="29"/>
                      <a:pt x="95" y="31"/>
                      <a:pt x="91" y="33"/>
                    </a:cubicBezTo>
                    <a:cubicBezTo>
                      <a:pt x="86" y="28"/>
                      <a:pt x="79" y="26"/>
                      <a:pt x="72" y="26"/>
                    </a:cubicBezTo>
                    <a:cubicBezTo>
                      <a:pt x="63" y="26"/>
                      <a:pt x="56" y="29"/>
                      <a:pt x="50" y="35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29" y="56"/>
                      <a:pt x="26" y="63"/>
                      <a:pt x="26" y="72"/>
                    </a:cubicBezTo>
                    <a:cubicBezTo>
                      <a:pt x="26" y="79"/>
                      <a:pt x="29" y="86"/>
                      <a:pt x="33" y="91"/>
                    </a:cubicBezTo>
                    <a:cubicBezTo>
                      <a:pt x="31" y="95"/>
                      <a:pt x="29" y="99"/>
                      <a:pt x="28" y="104"/>
                    </a:cubicBezTo>
                    <a:cubicBezTo>
                      <a:pt x="12" y="105"/>
                      <a:pt x="0" y="118"/>
                      <a:pt x="0" y="134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1"/>
                      <a:pt x="12" y="184"/>
                      <a:pt x="28" y="186"/>
                    </a:cubicBezTo>
                    <a:cubicBezTo>
                      <a:pt x="28" y="187"/>
                      <a:pt x="29" y="188"/>
                      <a:pt x="29" y="189"/>
                    </a:cubicBezTo>
                    <a:cubicBezTo>
                      <a:pt x="52" y="189"/>
                      <a:pt x="52" y="189"/>
                      <a:pt x="52" y="189"/>
                    </a:cubicBezTo>
                    <a:cubicBezTo>
                      <a:pt x="48" y="182"/>
                      <a:pt x="45" y="174"/>
                      <a:pt x="44" y="165"/>
                    </a:cubicBezTo>
                    <a:cubicBezTo>
                      <a:pt x="31" y="165"/>
                      <a:pt x="31" y="165"/>
                      <a:pt x="31" y="165"/>
                    </a:cubicBezTo>
                    <a:cubicBezTo>
                      <a:pt x="25" y="165"/>
                      <a:pt x="21" y="161"/>
                      <a:pt x="21" y="155"/>
                    </a:cubicBezTo>
                    <a:cubicBezTo>
                      <a:pt x="21" y="134"/>
                      <a:pt x="21" y="134"/>
                      <a:pt x="21" y="134"/>
                    </a:cubicBezTo>
                    <a:cubicBezTo>
                      <a:pt x="21" y="129"/>
                      <a:pt x="25" y="124"/>
                      <a:pt x="31" y="124"/>
                    </a:cubicBezTo>
                    <a:cubicBezTo>
                      <a:pt x="44" y="124"/>
                      <a:pt x="44" y="124"/>
                      <a:pt x="44" y="124"/>
                    </a:cubicBezTo>
                    <a:cubicBezTo>
                      <a:pt x="46" y="111"/>
                      <a:pt x="52" y="99"/>
                      <a:pt x="59" y="88"/>
                    </a:cubicBezTo>
                    <a:cubicBezTo>
                      <a:pt x="50" y="79"/>
                      <a:pt x="50" y="79"/>
                      <a:pt x="50" y="79"/>
                    </a:cubicBezTo>
                    <a:cubicBezTo>
                      <a:pt x="46" y="75"/>
                      <a:pt x="46" y="68"/>
                      <a:pt x="50" y="64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6" y="48"/>
                      <a:pt x="69" y="47"/>
                      <a:pt x="72" y="47"/>
                    </a:cubicBezTo>
                    <a:cubicBezTo>
                      <a:pt x="74" y="47"/>
                      <a:pt x="77" y="48"/>
                      <a:pt x="79" y="50"/>
                    </a:cubicBezTo>
                    <a:cubicBezTo>
                      <a:pt x="88" y="59"/>
                      <a:pt x="88" y="59"/>
                      <a:pt x="88" y="59"/>
                    </a:cubicBezTo>
                    <a:cubicBezTo>
                      <a:pt x="99" y="52"/>
                      <a:pt x="111" y="46"/>
                      <a:pt x="124" y="43"/>
                    </a:cubicBezTo>
                    <a:cubicBezTo>
                      <a:pt x="124" y="31"/>
                      <a:pt x="124" y="31"/>
                      <a:pt x="124" y="31"/>
                    </a:cubicBezTo>
                    <a:cubicBezTo>
                      <a:pt x="124" y="25"/>
                      <a:pt x="129" y="21"/>
                      <a:pt x="134" y="21"/>
                    </a:cubicBezTo>
                    <a:cubicBezTo>
                      <a:pt x="155" y="21"/>
                      <a:pt x="155" y="21"/>
                      <a:pt x="155" y="21"/>
                    </a:cubicBezTo>
                    <a:cubicBezTo>
                      <a:pt x="161" y="21"/>
                      <a:pt x="165" y="25"/>
                      <a:pt x="165" y="31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9" y="44"/>
                      <a:pt x="173" y="45"/>
                      <a:pt x="177" y="47"/>
                    </a:cubicBezTo>
                    <a:cubicBezTo>
                      <a:pt x="177" y="9"/>
                      <a:pt x="177" y="9"/>
                      <a:pt x="177" y="9"/>
                    </a:cubicBezTo>
                    <a:cubicBezTo>
                      <a:pt x="171" y="3"/>
                      <a:pt x="163" y="0"/>
                      <a:pt x="1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95" name="组合 294">
            <a:extLst>
              <a:ext uri="{FF2B5EF4-FFF2-40B4-BE49-F238E27FC236}">
                <a16:creationId xmlns="" xmlns:a16="http://schemas.microsoft.com/office/drawing/2014/main" id="{5707B88C-719B-4D3C-84D3-A8030140CF28}"/>
              </a:ext>
            </a:extLst>
          </p:cNvPr>
          <p:cNvGrpSpPr/>
          <p:nvPr/>
        </p:nvGrpSpPr>
        <p:grpSpPr>
          <a:xfrm>
            <a:off x="4175574" y="1353946"/>
            <a:ext cx="2936903" cy="1897249"/>
            <a:chOff x="4175574" y="1353946"/>
            <a:chExt cx="2936903" cy="1897249"/>
          </a:xfrm>
        </p:grpSpPr>
        <p:sp>
          <p:nvSpPr>
            <p:cNvPr id="275" name="ïśļîḓè">
              <a:extLst>
                <a:ext uri="{FF2B5EF4-FFF2-40B4-BE49-F238E27FC236}">
                  <a16:creationId xmlns="" xmlns:a16="http://schemas.microsoft.com/office/drawing/2014/main" id="{A79408E0-A211-4DB1-B6A5-B4F9FFA201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5574" y="1353946"/>
              <a:ext cx="1608727" cy="1608727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0" name="îŝlîdê">
              <a:extLst>
                <a:ext uri="{FF2B5EF4-FFF2-40B4-BE49-F238E27FC236}">
                  <a16:creationId xmlns="" xmlns:a16="http://schemas.microsoft.com/office/drawing/2014/main" id="{6BB530CB-A9C1-433A-AA54-6E5A6BC4B0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865" y="1487074"/>
              <a:ext cx="1359720" cy="1358687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2" name="í$ḻiḍè">
              <a:extLst>
                <a:ext uri="{FF2B5EF4-FFF2-40B4-BE49-F238E27FC236}">
                  <a16:creationId xmlns="" xmlns:a16="http://schemas.microsoft.com/office/drawing/2014/main" id="{C10536B0-A827-4431-8DA0-E425AE724D6C}"/>
                </a:ext>
              </a:extLst>
            </p:cNvPr>
            <p:cNvSpPr txBox="1"/>
            <p:nvPr/>
          </p:nvSpPr>
          <p:spPr>
            <a:xfrm>
              <a:off x="4678401" y="1845211"/>
              <a:ext cx="742240" cy="44913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>
              <a:defPPr>
                <a:defRPr lang="zh-TW"/>
              </a:defPPr>
              <a:lvl1pPr algn="ctr">
                <a:defRPr sz="2000" b="1">
                  <a:solidFill>
                    <a:schemeClr val="bg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</a:lstStyle>
            <a:p>
              <a:r>
                <a:rPr lang="zh-CN" altLang="en-US" dirty="0"/>
                <a:t>互動</a:t>
              </a:r>
              <a:endParaRPr lang="id-ID" dirty="0"/>
            </a:p>
          </p:txBody>
        </p:sp>
        <p:sp>
          <p:nvSpPr>
            <p:cNvPr id="283" name="îš1ídé">
              <a:extLst>
                <a:ext uri="{FF2B5EF4-FFF2-40B4-BE49-F238E27FC236}">
                  <a16:creationId xmlns="" xmlns:a16="http://schemas.microsoft.com/office/drawing/2014/main" id="{14351BBE-B7CC-498C-9D19-751257AAA3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6244" y="2994099"/>
              <a:ext cx="256731" cy="25709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6" name="ïṡḻîďè">
              <a:extLst>
                <a:ext uri="{FF2B5EF4-FFF2-40B4-BE49-F238E27FC236}">
                  <a16:creationId xmlns="" xmlns:a16="http://schemas.microsoft.com/office/drawing/2014/main" id="{C434BAFE-E724-407C-8FF8-CBA7E1BE5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5006" y="1969351"/>
              <a:ext cx="375671" cy="3762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6" name="iślídê">
              <a:extLst>
                <a:ext uri="{FF2B5EF4-FFF2-40B4-BE49-F238E27FC236}">
                  <a16:creationId xmlns="" xmlns:a16="http://schemas.microsoft.com/office/drawing/2014/main" id="{5CF364E3-2700-412B-BE08-67C4C3CD9947}"/>
                </a:ext>
              </a:extLst>
            </p:cNvPr>
            <p:cNvGrpSpPr/>
            <p:nvPr/>
          </p:nvGrpSpPr>
          <p:grpSpPr>
            <a:xfrm flipH="1">
              <a:off x="5573298" y="1514506"/>
              <a:ext cx="1022728" cy="260378"/>
              <a:chOff x="2410191" y="3562411"/>
              <a:chExt cx="1305001" cy="332242"/>
            </a:xfrm>
          </p:grpSpPr>
          <p:cxnSp>
            <p:nvCxnSpPr>
              <p:cNvPr id="262" name="Straight Connector 32">
                <a:extLst>
                  <a:ext uri="{FF2B5EF4-FFF2-40B4-BE49-F238E27FC236}">
                    <a16:creationId xmlns="" xmlns:a16="http://schemas.microsoft.com/office/drawing/2014/main" id="{17323DDC-EA5B-4C1C-901A-59C063F023F6}"/>
                  </a:ext>
                </a:extLst>
              </p:cNvPr>
              <p:cNvCxnSpPr/>
              <p:nvPr/>
            </p:nvCxnSpPr>
            <p:spPr>
              <a:xfrm flipH="1" flipV="1">
                <a:off x="3391258" y="3570719"/>
                <a:ext cx="323934" cy="323934"/>
              </a:xfrm>
              <a:prstGeom prst="line">
                <a:avLst/>
              </a:prstGeom>
              <a:ln w="22225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Arrow Connector 33">
                <a:extLst>
                  <a:ext uri="{FF2B5EF4-FFF2-40B4-BE49-F238E27FC236}">
                    <a16:creationId xmlns="" xmlns:a16="http://schemas.microsoft.com/office/drawing/2014/main" id="{4BA71727-19E1-46FA-8AF9-E5E544D5E057}"/>
                  </a:ext>
                </a:extLst>
              </p:cNvPr>
              <p:cNvCxnSpPr/>
              <p:nvPr/>
            </p:nvCxnSpPr>
            <p:spPr>
              <a:xfrm flipH="1">
                <a:off x="2410191" y="3562411"/>
                <a:ext cx="1002430" cy="0"/>
              </a:xfrm>
              <a:prstGeom prst="straightConnector1">
                <a:avLst/>
              </a:prstGeom>
              <a:ln w="22225">
                <a:solidFill>
                  <a:schemeClr val="accent4"/>
                </a:solidFill>
                <a:tailEnd type="diamon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7" name="íṧḷîďe">
              <a:extLst>
                <a:ext uri="{FF2B5EF4-FFF2-40B4-BE49-F238E27FC236}">
                  <a16:creationId xmlns="" xmlns:a16="http://schemas.microsoft.com/office/drawing/2014/main" id="{0BD4FCDB-5581-4638-8A81-6435BCBD6914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809117" y="1307629"/>
              <a:ext cx="244425" cy="362295"/>
            </a:xfrm>
            <a:custGeom>
              <a:avLst/>
              <a:gdLst>
                <a:gd name="T0" fmla="*/ 163 w 164"/>
                <a:gd name="T1" fmla="*/ 109 h 244"/>
                <a:gd name="T2" fmla="*/ 125 w 164"/>
                <a:gd name="T3" fmla="*/ 46 h 244"/>
                <a:gd name="T4" fmla="*/ 143 w 164"/>
                <a:gd name="T5" fmla="*/ 9 h 244"/>
                <a:gd name="T6" fmla="*/ 143 w 164"/>
                <a:gd name="T7" fmla="*/ 3 h 244"/>
                <a:gd name="T8" fmla="*/ 138 w 164"/>
                <a:gd name="T9" fmla="*/ 0 h 244"/>
                <a:gd name="T10" fmla="*/ 22 w 164"/>
                <a:gd name="T11" fmla="*/ 0 h 244"/>
                <a:gd name="T12" fmla="*/ 17 w 164"/>
                <a:gd name="T13" fmla="*/ 3 h 244"/>
                <a:gd name="T14" fmla="*/ 17 w 164"/>
                <a:gd name="T15" fmla="*/ 9 h 244"/>
                <a:gd name="T16" fmla="*/ 39 w 164"/>
                <a:gd name="T17" fmla="*/ 46 h 244"/>
                <a:gd name="T18" fmla="*/ 2 w 164"/>
                <a:gd name="T19" fmla="*/ 109 h 244"/>
                <a:gd name="T20" fmla="*/ 1 w 164"/>
                <a:gd name="T21" fmla="*/ 114 h 244"/>
                <a:gd name="T22" fmla="*/ 61 w 164"/>
                <a:gd name="T23" fmla="*/ 241 h 244"/>
                <a:gd name="T24" fmla="*/ 66 w 164"/>
                <a:gd name="T25" fmla="*/ 244 h 244"/>
                <a:gd name="T26" fmla="*/ 98 w 164"/>
                <a:gd name="T27" fmla="*/ 244 h 244"/>
                <a:gd name="T28" fmla="*/ 103 w 164"/>
                <a:gd name="T29" fmla="*/ 241 h 244"/>
                <a:gd name="T30" fmla="*/ 163 w 164"/>
                <a:gd name="T31" fmla="*/ 114 h 244"/>
                <a:gd name="T32" fmla="*/ 163 w 164"/>
                <a:gd name="T33" fmla="*/ 109 h 244"/>
                <a:gd name="T34" fmla="*/ 128 w 164"/>
                <a:gd name="T35" fmla="*/ 12 h 244"/>
                <a:gd name="T36" fmla="*/ 114 w 164"/>
                <a:gd name="T37" fmla="*/ 40 h 244"/>
                <a:gd name="T38" fmla="*/ 49 w 164"/>
                <a:gd name="T39" fmla="*/ 40 h 244"/>
                <a:gd name="T40" fmla="*/ 33 w 164"/>
                <a:gd name="T41" fmla="*/ 12 h 244"/>
                <a:gd name="T42" fmla="*/ 128 w 164"/>
                <a:gd name="T43" fmla="*/ 12 h 244"/>
                <a:gd name="T44" fmla="*/ 82 w 164"/>
                <a:gd name="T45" fmla="*/ 120 h 244"/>
                <a:gd name="T46" fmla="*/ 68 w 164"/>
                <a:gd name="T47" fmla="*/ 106 h 244"/>
                <a:gd name="T48" fmla="*/ 82 w 164"/>
                <a:gd name="T49" fmla="*/ 92 h 244"/>
                <a:gd name="T50" fmla="*/ 96 w 164"/>
                <a:gd name="T51" fmla="*/ 106 h 244"/>
                <a:gd name="T52" fmla="*/ 82 w 164"/>
                <a:gd name="T53" fmla="*/ 120 h 244"/>
                <a:gd name="T54" fmla="*/ 94 w 164"/>
                <a:gd name="T55" fmla="*/ 232 h 244"/>
                <a:gd name="T56" fmla="*/ 88 w 164"/>
                <a:gd name="T57" fmla="*/ 232 h 244"/>
                <a:gd name="T58" fmla="*/ 88 w 164"/>
                <a:gd name="T59" fmla="*/ 131 h 244"/>
                <a:gd name="T60" fmla="*/ 108 w 164"/>
                <a:gd name="T61" fmla="*/ 106 h 244"/>
                <a:gd name="T62" fmla="*/ 82 w 164"/>
                <a:gd name="T63" fmla="*/ 80 h 244"/>
                <a:gd name="T64" fmla="*/ 56 w 164"/>
                <a:gd name="T65" fmla="*/ 106 h 244"/>
                <a:gd name="T66" fmla="*/ 76 w 164"/>
                <a:gd name="T67" fmla="*/ 131 h 244"/>
                <a:gd name="T68" fmla="*/ 76 w 164"/>
                <a:gd name="T69" fmla="*/ 232 h 244"/>
                <a:gd name="T70" fmla="*/ 70 w 164"/>
                <a:gd name="T71" fmla="*/ 232 h 244"/>
                <a:gd name="T72" fmla="*/ 13 w 164"/>
                <a:gd name="T73" fmla="*/ 112 h 244"/>
                <a:gd name="T74" fmla="*/ 49 w 164"/>
                <a:gd name="T75" fmla="*/ 52 h 244"/>
                <a:gd name="T76" fmla="*/ 115 w 164"/>
                <a:gd name="T77" fmla="*/ 52 h 244"/>
                <a:gd name="T78" fmla="*/ 151 w 164"/>
                <a:gd name="T79" fmla="*/ 112 h 244"/>
                <a:gd name="T80" fmla="*/ 94 w 164"/>
                <a:gd name="T81" fmla="*/ 232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4" h="244">
                  <a:moveTo>
                    <a:pt x="163" y="109"/>
                  </a:moveTo>
                  <a:cubicBezTo>
                    <a:pt x="125" y="46"/>
                    <a:pt x="125" y="46"/>
                    <a:pt x="125" y="46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4" y="7"/>
                    <a:pt x="144" y="5"/>
                    <a:pt x="143" y="3"/>
                  </a:cubicBezTo>
                  <a:cubicBezTo>
                    <a:pt x="142" y="1"/>
                    <a:pt x="140" y="0"/>
                    <a:pt x="13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0"/>
                    <a:pt x="18" y="1"/>
                    <a:pt x="17" y="3"/>
                  </a:cubicBezTo>
                  <a:cubicBezTo>
                    <a:pt x="16" y="5"/>
                    <a:pt x="16" y="7"/>
                    <a:pt x="17" y="9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2" y="109"/>
                    <a:pt x="2" y="109"/>
                    <a:pt x="2" y="109"/>
                  </a:cubicBezTo>
                  <a:cubicBezTo>
                    <a:pt x="1" y="111"/>
                    <a:pt x="0" y="113"/>
                    <a:pt x="1" y="114"/>
                  </a:cubicBezTo>
                  <a:cubicBezTo>
                    <a:pt x="61" y="241"/>
                    <a:pt x="61" y="241"/>
                    <a:pt x="61" y="241"/>
                  </a:cubicBezTo>
                  <a:cubicBezTo>
                    <a:pt x="62" y="243"/>
                    <a:pt x="64" y="244"/>
                    <a:pt x="66" y="244"/>
                  </a:cubicBezTo>
                  <a:cubicBezTo>
                    <a:pt x="98" y="244"/>
                    <a:pt x="98" y="244"/>
                    <a:pt x="98" y="244"/>
                  </a:cubicBezTo>
                  <a:cubicBezTo>
                    <a:pt x="100" y="244"/>
                    <a:pt x="102" y="243"/>
                    <a:pt x="103" y="241"/>
                  </a:cubicBezTo>
                  <a:cubicBezTo>
                    <a:pt x="163" y="114"/>
                    <a:pt x="163" y="114"/>
                    <a:pt x="163" y="114"/>
                  </a:cubicBezTo>
                  <a:cubicBezTo>
                    <a:pt x="164" y="113"/>
                    <a:pt x="164" y="111"/>
                    <a:pt x="163" y="109"/>
                  </a:cubicBezTo>
                  <a:close/>
                  <a:moveTo>
                    <a:pt x="128" y="12"/>
                  </a:moveTo>
                  <a:cubicBezTo>
                    <a:pt x="114" y="40"/>
                    <a:pt x="114" y="40"/>
                    <a:pt x="114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33" y="12"/>
                    <a:pt x="33" y="12"/>
                    <a:pt x="33" y="12"/>
                  </a:cubicBezTo>
                  <a:lnTo>
                    <a:pt x="128" y="12"/>
                  </a:lnTo>
                  <a:close/>
                  <a:moveTo>
                    <a:pt x="82" y="120"/>
                  </a:moveTo>
                  <a:cubicBezTo>
                    <a:pt x="74" y="120"/>
                    <a:pt x="68" y="114"/>
                    <a:pt x="68" y="106"/>
                  </a:cubicBezTo>
                  <a:cubicBezTo>
                    <a:pt x="68" y="98"/>
                    <a:pt x="74" y="92"/>
                    <a:pt x="82" y="92"/>
                  </a:cubicBezTo>
                  <a:cubicBezTo>
                    <a:pt x="90" y="92"/>
                    <a:pt x="96" y="98"/>
                    <a:pt x="96" y="106"/>
                  </a:cubicBezTo>
                  <a:cubicBezTo>
                    <a:pt x="96" y="114"/>
                    <a:pt x="90" y="120"/>
                    <a:pt x="82" y="120"/>
                  </a:cubicBezTo>
                  <a:close/>
                  <a:moveTo>
                    <a:pt x="94" y="232"/>
                  </a:moveTo>
                  <a:cubicBezTo>
                    <a:pt x="88" y="232"/>
                    <a:pt x="88" y="232"/>
                    <a:pt x="88" y="232"/>
                  </a:cubicBezTo>
                  <a:cubicBezTo>
                    <a:pt x="88" y="131"/>
                    <a:pt x="88" y="131"/>
                    <a:pt x="88" y="131"/>
                  </a:cubicBezTo>
                  <a:cubicBezTo>
                    <a:pt x="99" y="129"/>
                    <a:pt x="108" y="118"/>
                    <a:pt x="108" y="106"/>
                  </a:cubicBezTo>
                  <a:cubicBezTo>
                    <a:pt x="108" y="92"/>
                    <a:pt x="96" y="80"/>
                    <a:pt x="82" y="80"/>
                  </a:cubicBezTo>
                  <a:cubicBezTo>
                    <a:pt x="68" y="80"/>
                    <a:pt x="56" y="92"/>
                    <a:pt x="56" y="106"/>
                  </a:cubicBezTo>
                  <a:cubicBezTo>
                    <a:pt x="56" y="118"/>
                    <a:pt x="65" y="129"/>
                    <a:pt x="76" y="131"/>
                  </a:cubicBezTo>
                  <a:cubicBezTo>
                    <a:pt x="76" y="232"/>
                    <a:pt x="76" y="232"/>
                    <a:pt x="76" y="232"/>
                  </a:cubicBezTo>
                  <a:cubicBezTo>
                    <a:pt x="70" y="232"/>
                    <a:pt x="70" y="232"/>
                    <a:pt x="70" y="23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51" y="112"/>
                    <a:pt x="151" y="112"/>
                    <a:pt x="151" y="112"/>
                  </a:cubicBezTo>
                  <a:lnTo>
                    <a:pt x="94" y="2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6" name="组合 295">
            <a:extLst>
              <a:ext uri="{FF2B5EF4-FFF2-40B4-BE49-F238E27FC236}">
                <a16:creationId xmlns="" xmlns:a16="http://schemas.microsoft.com/office/drawing/2014/main" id="{658B4B99-2C82-48E5-8AB2-3CA033827360}"/>
              </a:ext>
            </a:extLst>
          </p:cNvPr>
          <p:cNvGrpSpPr/>
          <p:nvPr/>
        </p:nvGrpSpPr>
        <p:grpSpPr>
          <a:xfrm>
            <a:off x="4845363" y="2228542"/>
            <a:ext cx="2363612" cy="1640624"/>
            <a:chOff x="4845363" y="2228542"/>
            <a:chExt cx="2363612" cy="1640624"/>
          </a:xfrm>
        </p:grpSpPr>
        <p:sp>
          <p:nvSpPr>
            <p:cNvPr id="273" name="ï$líḋê">
              <a:extLst>
                <a:ext uri="{FF2B5EF4-FFF2-40B4-BE49-F238E27FC236}">
                  <a16:creationId xmlns="" xmlns:a16="http://schemas.microsoft.com/office/drawing/2014/main" id="{9902264B-9957-4759-A871-A3A87A732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0545" y="2228542"/>
              <a:ext cx="1368534" cy="136853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6" name="ísļîḍe">
              <a:extLst>
                <a:ext uri="{FF2B5EF4-FFF2-40B4-BE49-F238E27FC236}">
                  <a16:creationId xmlns="" xmlns:a16="http://schemas.microsoft.com/office/drawing/2014/main" id="{CCE19386-806C-4AEF-A5BB-B6E0C55157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2068" y="2385323"/>
              <a:ext cx="1066096" cy="106760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1" name="iṡlïďè">
              <a:extLst>
                <a:ext uri="{FF2B5EF4-FFF2-40B4-BE49-F238E27FC236}">
                  <a16:creationId xmlns="" xmlns:a16="http://schemas.microsoft.com/office/drawing/2014/main" id="{F2DB55A0-55E6-4380-8856-19041DA1C2CD}"/>
                </a:ext>
              </a:extLst>
            </p:cNvPr>
            <p:cNvSpPr txBox="1"/>
            <p:nvPr/>
          </p:nvSpPr>
          <p:spPr>
            <a:xfrm>
              <a:off x="5391425" y="2711406"/>
              <a:ext cx="708789" cy="41004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等线" panose="02010600030101010101" pitchFamily="2" charset="-122"/>
                  <a:ea typeface="等线" panose="02010600030101010101" pitchFamily="2" charset="-122"/>
                </a:rPr>
                <a:t>關懷</a:t>
              </a:r>
              <a:endParaRPr lang="id-ID" sz="2000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</p:txBody>
        </p:sp>
        <p:sp>
          <p:nvSpPr>
            <p:cNvPr id="285" name="íśḷîďé">
              <a:extLst>
                <a:ext uri="{FF2B5EF4-FFF2-40B4-BE49-F238E27FC236}">
                  <a16:creationId xmlns="" xmlns:a16="http://schemas.microsoft.com/office/drawing/2014/main" id="{D3BDD4ED-FD63-4516-B8A5-5E8D2C693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363" y="3476595"/>
              <a:ext cx="243415" cy="24376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9" name="ïśḷîḍe">
              <a:extLst>
                <a:ext uri="{FF2B5EF4-FFF2-40B4-BE49-F238E27FC236}">
                  <a16:creationId xmlns="" xmlns:a16="http://schemas.microsoft.com/office/drawing/2014/main" id="{7D98F775-D86F-4F42-8161-93B566C86E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3355" y="3374076"/>
              <a:ext cx="375671" cy="3762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4" name="išļíḑè">
              <a:extLst>
                <a:ext uri="{FF2B5EF4-FFF2-40B4-BE49-F238E27FC236}">
                  <a16:creationId xmlns="" xmlns:a16="http://schemas.microsoft.com/office/drawing/2014/main" id="{5BA354C5-D173-4A68-A4EA-8C93EE4664A7}"/>
                </a:ext>
              </a:extLst>
            </p:cNvPr>
            <p:cNvGrpSpPr/>
            <p:nvPr/>
          </p:nvGrpSpPr>
          <p:grpSpPr>
            <a:xfrm rot="10800000">
              <a:off x="5848269" y="3425329"/>
              <a:ext cx="931842" cy="305254"/>
              <a:chOff x="3153400" y="4042161"/>
              <a:chExt cx="1189031" cy="389504"/>
            </a:xfrm>
          </p:grpSpPr>
          <p:cxnSp>
            <p:nvCxnSpPr>
              <p:cNvPr id="266" name="Straight Connector 36">
                <a:extLst>
                  <a:ext uri="{FF2B5EF4-FFF2-40B4-BE49-F238E27FC236}">
                    <a16:creationId xmlns="" xmlns:a16="http://schemas.microsoft.com/office/drawing/2014/main" id="{324E4E10-AC9E-4204-B76F-A020A91EAF52}"/>
                  </a:ext>
                </a:extLst>
              </p:cNvPr>
              <p:cNvCxnSpPr>
                <a:stCxn id="276" idx="4"/>
              </p:cNvCxnSpPr>
              <p:nvPr/>
            </p:nvCxnSpPr>
            <p:spPr>
              <a:xfrm rot="10800000">
                <a:off x="3862700" y="4042161"/>
                <a:ext cx="479731" cy="389504"/>
              </a:xfrm>
              <a:prstGeom prst="line">
                <a:avLst/>
              </a:prstGeom>
              <a:ln w="2222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Arrow Connector 37">
                <a:extLst>
                  <a:ext uri="{FF2B5EF4-FFF2-40B4-BE49-F238E27FC236}">
                    <a16:creationId xmlns="" xmlns:a16="http://schemas.microsoft.com/office/drawing/2014/main" id="{7E371904-A66E-4076-B5CC-1CA3494E8DD5}"/>
                  </a:ext>
                </a:extLst>
              </p:cNvPr>
              <p:cNvCxnSpPr/>
              <p:nvPr/>
            </p:nvCxnSpPr>
            <p:spPr>
              <a:xfrm flipH="1">
                <a:off x="3153400" y="4050707"/>
                <a:ext cx="717845" cy="0"/>
              </a:xfrm>
              <a:prstGeom prst="straightConnector1">
                <a:avLst/>
              </a:prstGeom>
              <a:ln w="22225">
                <a:solidFill>
                  <a:schemeClr val="accent2"/>
                </a:solidFill>
                <a:tailEnd type="diamon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8" name="işḷíḓé">
              <a:extLst>
                <a:ext uri="{FF2B5EF4-FFF2-40B4-BE49-F238E27FC236}">
                  <a16:creationId xmlns="" xmlns:a16="http://schemas.microsoft.com/office/drawing/2014/main" id="{DF2E9473-9C32-4337-A02F-88861065B58E}"/>
                </a:ext>
              </a:extLst>
            </p:cNvPr>
            <p:cNvGrpSpPr/>
            <p:nvPr/>
          </p:nvGrpSpPr>
          <p:grpSpPr>
            <a:xfrm>
              <a:off x="6884259" y="3574309"/>
              <a:ext cx="324716" cy="294857"/>
              <a:chOff x="10598151" y="1660526"/>
              <a:chExt cx="414338" cy="376238"/>
            </a:xfrm>
            <a:solidFill>
              <a:schemeClr val="accent2"/>
            </a:solidFill>
          </p:grpSpPr>
          <p:sp>
            <p:nvSpPr>
              <p:cNvPr id="249" name="iṩ1ïḑe">
                <a:extLst>
                  <a:ext uri="{FF2B5EF4-FFF2-40B4-BE49-F238E27FC236}">
                    <a16:creationId xmlns="" xmlns:a16="http://schemas.microsoft.com/office/drawing/2014/main" id="{52B1B351-7BEB-492F-9A7D-9B1944B7A6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98151" y="1660526"/>
                <a:ext cx="414338" cy="376238"/>
              </a:xfrm>
              <a:custGeom>
                <a:avLst/>
                <a:gdLst>
                  <a:gd name="T0" fmla="*/ 86 w 110"/>
                  <a:gd name="T1" fmla="*/ 98 h 98"/>
                  <a:gd name="T2" fmla="*/ 84 w 110"/>
                  <a:gd name="T3" fmla="*/ 98 h 98"/>
                  <a:gd name="T4" fmla="*/ 71 w 110"/>
                  <a:gd name="T5" fmla="*/ 90 h 98"/>
                  <a:gd name="T6" fmla="*/ 52 w 110"/>
                  <a:gd name="T7" fmla="*/ 92 h 98"/>
                  <a:gd name="T8" fmla="*/ 0 w 110"/>
                  <a:gd name="T9" fmla="*/ 46 h 98"/>
                  <a:gd name="T10" fmla="*/ 52 w 110"/>
                  <a:gd name="T11" fmla="*/ 0 h 98"/>
                  <a:gd name="T12" fmla="*/ 110 w 110"/>
                  <a:gd name="T13" fmla="*/ 46 h 98"/>
                  <a:gd name="T14" fmla="*/ 90 w 110"/>
                  <a:gd name="T15" fmla="*/ 81 h 98"/>
                  <a:gd name="T16" fmla="*/ 90 w 110"/>
                  <a:gd name="T17" fmla="*/ 93 h 98"/>
                  <a:gd name="T18" fmla="*/ 90 w 110"/>
                  <a:gd name="T19" fmla="*/ 94 h 98"/>
                  <a:gd name="T20" fmla="*/ 86 w 110"/>
                  <a:gd name="T21" fmla="*/ 98 h 98"/>
                  <a:gd name="T22" fmla="*/ 86 w 110"/>
                  <a:gd name="T23" fmla="*/ 98 h 98"/>
                  <a:gd name="T24" fmla="*/ 71 w 110"/>
                  <a:gd name="T25" fmla="*/ 81 h 98"/>
                  <a:gd name="T26" fmla="*/ 73 w 110"/>
                  <a:gd name="T27" fmla="*/ 82 h 98"/>
                  <a:gd name="T28" fmla="*/ 82 w 110"/>
                  <a:gd name="T29" fmla="*/ 87 h 98"/>
                  <a:gd name="T30" fmla="*/ 82 w 110"/>
                  <a:gd name="T31" fmla="*/ 79 h 98"/>
                  <a:gd name="T32" fmla="*/ 84 w 110"/>
                  <a:gd name="T33" fmla="*/ 76 h 98"/>
                  <a:gd name="T34" fmla="*/ 102 w 110"/>
                  <a:gd name="T35" fmla="*/ 46 h 98"/>
                  <a:gd name="T36" fmla="*/ 52 w 110"/>
                  <a:gd name="T37" fmla="*/ 8 h 98"/>
                  <a:gd name="T38" fmla="*/ 8 w 110"/>
                  <a:gd name="T39" fmla="*/ 46 h 98"/>
                  <a:gd name="T40" fmla="*/ 52 w 110"/>
                  <a:gd name="T41" fmla="*/ 84 h 98"/>
                  <a:gd name="T42" fmla="*/ 70 w 110"/>
                  <a:gd name="T43" fmla="*/ 82 h 98"/>
                  <a:gd name="T44" fmla="*/ 71 w 110"/>
                  <a:gd name="T45" fmla="*/ 81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0" h="98">
                    <a:moveTo>
                      <a:pt x="86" y="98"/>
                    </a:moveTo>
                    <a:cubicBezTo>
                      <a:pt x="85" y="98"/>
                      <a:pt x="85" y="98"/>
                      <a:pt x="84" y="98"/>
                    </a:cubicBezTo>
                    <a:cubicBezTo>
                      <a:pt x="71" y="90"/>
                      <a:pt x="71" y="90"/>
                      <a:pt x="71" y="90"/>
                    </a:cubicBezTo>
                    <a:cubicBezTo>
                      <a:pt x="65" y="91"/>
                      <a:pt x="59" y="92"/>
                      <a:pt x="52" y="92"/>
                    </a:cubicBezTo>
                    <a:cubicBezTo>
                      <a:pt x="21" y="92"/>
                      <a:pt x="0" y="73"/>
                      <a:pt x="0" y="46"/>
                    </a:cubicBezTo>
                    <a:cubicBezTo>
                      <a:pt x="0" y="19"/>
                      <a:pt x="22" y="0"/>
                      <a:pt x="52" y="0"/>
                    </a:cubicBezTo>
                    <a:cubicBezTo>
                      <a:pt x="85" y="0"/>
                      <a:pt x="110" y="20"/>
                      <a:pt x="110" y="46"/>
                    </a:cubicBezTo>
                    <a:cubicBezTo>
                      <a:pt x="110" y="60"/>
                      <a:pt x="103" y="72"/>
                      <a:pt x="90" y="81"/>
                    </a:cubicBezTo>
                    <a:cubicBezTo>
                      <a:pt x="90" y="93"/>
                      <a:pt x="90" y="93"/>
                      <a:pt x="90" y="93"/>
                    </a:cubicBezTo>
                    <a:cubicBezTo>
                      <a:pt x="90" y="94"/>
                      <a:pt x="90" y="94"/>
                      <a:pt x="90" y="94"/>
                    </a:cubicBezTo>
                    <a:cubicBezTo>
                      <a:pt x="90" y="96"/>
                      <a:pt x="88" y="98"/>
                      <a:pt x="86" y="98"/>
                    </a:cubicBezTo>
                    <a:cubicBezTo>
                      <a:pt x="86" y="98"/>
                      <a:pt x="86" y="98"/>
                      <a:pt x="86" y="98"/>
                    </a:cubicBezTo>
                    <a:close/>
                    <a:moveTo>
                      <a:pt x="71" y="81"/>
                    </a:moveTo>
                    <a:cubicBezTo>
                      <a:pt x="72" y="81"/>
                      <a:pt x="73" y="82"/>
                      <a:pt x="73" y="82"/>
                    </a:cubicBezTo>
                    <a:cubicBezTo>
                      <a:pt x="82" y="87"/>
                      <a:pt x="82" y="87"/>
                      <a:pt x="82" y="87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2" y="78"/>
                      <a:pt x="83" y="76"/>
                      <a:pt x="84" y="76"/>
                    </a:cubicBezTo>
                    <a:cubicBezTo>
                      <a:pt x="96" y="68"/>
                      <a:pt x="102" y="58"/>
                      <a:pt x="102" y="46"/>
                    </a:cubicBezTo>
                    <a:cubicBezTo>
                      <a:pt x="102" y="25"/>
                      <a:pt x="80" y="8"/>
                      <a:pt x="52" y="8"/>
                    </a:cubicBezTo>
                    <a:cubicBezTo>
                      <a:pt x="26" y="8"/>
                      <a:pt x="8" y="24"/>
                      <a:pt x="8" y="46"/>
                    </a:cubicBezTo>
                    <a:cubicBezTo>
                      <a:pt x="8" y="68"/>
                      <a:pt x="26" y="84"/>
                      <a:pt x="52" y="84"/>
                    </a:cubicBezTo>
                    <a:cubicBezTo>
                      <a:pt x="58" y="84"/>
                      <a:pt x="64" y="83"/>
                      <a:pt x="70" y="82"/>
                    </a:cubicBezTo>
                    <a:cubicBezTo>
                      <a:pt x="70" y="82"/>
                      <a:pt x="71" y="81"/>
                      <a:pt x="71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0" name="iṩḻïdê">
                <a:extLst>
                  <a:ext uri="{FF2B5EF4-FFF2-40B4-BE49-F238E27FC236}">
                    <a16:creationId xmlns="" xmlns:a16="http://schemas.microsoft.com/office/drawing/2014/main" id="{D5AA2136-A681-420A-B1C3-CA67675148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80701" y="1806576"/>
                <a:ext cx="65088" cy="68263"/>
              </a:xfrm>
              <a:custGeom>
                <a:avLst/>
                <a:gdLst>
                  <a:gd name="T0" fmla="*/ 9 w 17"/>
                  <a:gd name="T1" fmla="*/ 18 h 18"/>
                  <a:gd name="T2" fmla="*/ 0 w 17"/>
                  <a:gd name="T3" fmla="*/ 9 h 18"/>
                  <a:gd name="T4" fmla="*/ 9 w 17"/>
                  <a:gd name="T5" fmla="*/ 0 h 18"/>
                  <a:gd name="T6" fmla="*/ 17 w 17"/>
                  <a:gd name="T7" fmla="*/ 9 h 18"/>
                  <a:gd name="T8" fmla="*/ 9 w 17"/>
                  <a:gd name="T9" fmla="*/ 18 h 18"/>
                  <a:gd name="T10" fmla="*/ 9 w 17"/>
                  <a:gd name="T11" fmla="*/ 4 h 18"/>
                  <a:gd name="T12" fmla="*/ 4 w 17"/>
                  <a:gd name="T13" fmla="*/ 9 h 18"/>
                  <a:gd name="T14" fmla="*/ 9 w 17"/>
                  <a:gd name="T15" fmla="*/ 14 h 18"/>
                  <a:gd name="T16" fmla="*/ 13 w 17"/>
                  <a:gd name="T17" fmla="*/ 9 h 18"/>
                  <a:gd name="T18" fmla="*/ 9 w 17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8">
                    <a:moveTo>
                      <a:pt x="9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14"/>
                      <a:pt x="13" y="18"/>
                      <a:pt x="9" y="18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6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1" y="14"/>
                      <a:pt x="13" y="12"/>
                      <a:pt x="13" y="9"/>
                    </a:cubicBezTo>
                    <a:cubicBezTo>
                      <a:pt x="13" y="6"/>
                      <a:pt x="11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1" name="ís1ïḑè">
                <a:extLst>
                  <a:ext uri="{FF2B5EF4-FFF2-40B4-BE49-F238E27FC236}">
                    <a16:creationId xmlns="" xmlns:a16="http://schemas.microsoft.com/office/drawing/2014/main" id="{4A4423AA-AC5B-49FB-A115-8D4C3701D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68013" y="1806576"/>
                <a:ext cx="68263" cy="68263"/>
              </a:xfrm>
              <a:custGeom>
                <a:avLst/>
                <a:gdLst>
                  <a:gd name="T0" fmla="*/ 9 w 18"/>
                  <a:gd name="T1" fmla="*/ 18 h 18"/>
                  <a:gd name="T2" fmla="*/ 0 w 18"/>
                  <a:gd name="T3" fmla="*/ 9 h 18"/>
                  <a:gd name="T4" fmla="*/ 9 w 18"/>
                  <a:gd name="T5" fmla="*/ 0 h 18"/>
                  <a:gd name="T6" fmla="*/ 18 w 18"/>
                  <a:gd name="T7" fmla="*/ 9 h 18"/>
                  <a:gd name="T8" fmla="*/ 9 w 18"/>
                  <a:gd name="T9" fmla="*/ 18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6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1" y="14"/>
                      <a:pt x="14" y="12"/>
                      <a:pt x="14" y="9"/>
                    </a:cubicBezTo>
                    <a:cubicBezTo>
                      <a:pt x="14" y="6"/>
                      <a:pt x="11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2" name="íS1iḋè">
                <a:extLst>
                  <a:ext uri="{FF2B5EF4-FFF2-40B4-BE49-F238E27FC236}">
                    <a16:creationId xmlns="" xmlns:a16="http://schemas.microsoft.com/office/drawing/2014/main" id="{F873C079-CE32-4105-AC1A-8BB5DB9FF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55326" y="1806576"/>
                <a:ext cx="66675" cy="68263"/>
              </a:xfrm>
              <a:custGeom>
                <a:avLst/>
                <a:gdLst>
                  <a:gd name="T0" fmla="*/ 9 w 18"/>
                  <a:gd name="T1" fmla="*/ 18 h 18"/>
                  <a:gd name="T2" fmla="*/ 0 w 18"/>
                  <a:gd name="T3" fmla="*/ 9 h 18"/>
                  <a:gd name="T4" fmla="*/ 9 w 18"/>
                  <a:gd name="T5" fmla="*/ 0 h 18"/>
                  <a:gd name="T6" fmla="*/ 18 w 18"/>
                  <a:gd name="T7" fmla="*/ 9 h 18"/>
                  <a:gd name="T8" fmla="*/ 9 w 18"/>
                  <a:gd name="T9" fmla="*/ 18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6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1" y="14"/>
                      <a:pt x="14" y="12"/>
                      <a:pt x="14" y="9"/>
                    </a:cubicBezTo>
                    <a:cubicBezTo>
                      <a:pt x="14" y="6"/>
                      <a:pt x="11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" name="矩形 3"/>
          <p:cNvSpPr/>
          <p:nvPr/>
        </p:nvSpPr>
        <p:spPr>
          <a:xfrm>
            <a:off x="6809962" y="5452898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b="1" dirty="0"/>
              <a:t>一年期計劃</a:t>
            </a:r>
          </a:p>
        </p:txBody>
      </p:sp>
      <p:sp>
        <p:nvSpPr>
          <p:cNvPr id="2" name="矩形 1"/>
          <p:cNvSpPr/>
          <p:nvPr/>
        </p:nvSpPr>
        <p:spPr>
          <a:xfrm>
            <a:off x="6713059" y="2682317"/>
            <a:ext cx="2031325" cy="51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1200" b="1" dirty="0">
                <a:solidFill>
                  <a:srgbClr val="C00000"/>
                </a:solidFill>
              </a:rPr>
              <a:t>藉此觀察</a:t>
            </a:r>
            <a:r>
              <a:rPr lang="zh-TW" altLang="en-US" sz="1200" b="1" dirty="0" smtClean="0">
                <a:solidFill>
                  <a:srgbClr val="C00000"/>
                </a:solidFill>
              </a:rPr>
              <a:t>新人學習狀況外、</a:t>
            </a:r>
            <a:endParaRPr lang="en-US" altLang="zh-TW" sz="1200" b="1" dirty="0" smtClean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200" b="1" dirty="0" smtClean="0">
                <a:solidFill>
                  <a:srgbClr val="C00000"/>
                </a:solidFill>
              </a:rPr>
              <a:t>新人</a:t>
            </a:r>
            <a:r>
              <a:rPr lang="zh-TW" altLang="en-US" sz="1200" b="1" dirty="0">
                <a:solidFill>
                  <a:srgbClr val="C00000"/>
                </a:solidFill>
              </a:rPr>
              <a:t>主管</a:t>
            </a:r>
            <a:r>
              <a:rPr lang="en-US" altLang="zh-TW" sz="1200" b="1" dirty="0">
                <a:solidFill>
                  <a:srgbClr val="C00000"/>
                </a:solidFill>
              </a:rPr>
              <a:t>/</a:t>
            </a:r>
            <a:r>
              <a:rPr lang="zh-TW" altLang="en-US" sz="1200" b="1" dirty="0">
                <a:solidFill>
                  <a:srgbClr val="C00000"/>
                </a:solidFill>
              </a:rPr>
              <a:t>導師是否盡責</a:t>
            </a:r>
            <a:r>
              <a:rPr lang="en-US" altLang="zh-TW" sz="1200" b="1" dirty="0">
                <a:solidFill>
                  <a:srgbClr val="C00000"/>
                </a:solidFill>
              </a:rPr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862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35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e7da7-e82d-4ea9-b911-63bc3116bd1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18417</TotalTime>
  <Words>1724</Words>
  <Application>Microsoft Office PowerPoint</Application>
  <PresentationFormat>如螢幕大小 (4:3)</PresentationFormat>
  <Paragraphs>413</Paragraphs>
  <Slides>12</Slides>
  <Notes>3</Notes>
  <HiddenSlides>0</HiddenSlides>
  <MMClips>0</MMClips>
  <ScaleCrop>false</ScaleCrop>
  <HeadingPairs>
    <vt:vector size="8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6" baseType="lpstr">
      <vt:lpstr>等线</vt:lpstr>
      <vt:lpstr>等线 Light</vt:lpstr>
      <vt:lpstr>黑体</vt:lpstr>
      <vt:lpstr>宋体</vt:lpstr>
      <vt:lpstr>微軟正黑體</vt:lpstr>
      <vt:lpstr>新細明體</vt:lpstr>
      <vt:lpstr>標楷體</vt:lpstr>
      <vt:lpstr>Arial</vt:lpstr>
      <vt:lpstr>Calibri</vt:lpstr>
      <vt:lpstr>Century Gothic</vt:lpstr>
      <vt:lpstr>Segoe UI</vt:lpstr>
      <vt:lpstr>Wingdings</vt:lpstr>
      <vt:lpstr>Office 佈景主題</vt:lpstr>
      <vt:lpstr>工作表</vt:lpstr>
      <vt:lpstr>飛鷹飛翔計劃</vt:lpstr>
      <vt:lpstr>台灣年輕人至海外(中國)發展-雙贏</vt:lpstr>
      <vt:lpstr>飛鷹飛翔計劃內容</vt:lpstr>
      <vt:lpstr>A.盤點職位</vt:lpstr>
      <vt:lpstr>B.薪資待遇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Chenbro2016</dc:creator>
  <cp:lastModifiedBy>user</cp:lastModifiedBy>
  <cp:revision>369</cp:revision>
  <cp:lastPrinted>2017-11-06T07:11:24Z</cp:lastPrinted>
  <dcterms:created xsi:type="dcterms:W3CDTF">2016-12-21T03:47:40Z</dcterms:created>
  <dcterms:modified xsi:type="dcterms:W3CDTF">2017-12-05T00:33:08Z</dcterms:modified>
</cp:coreProperties>
</file>