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8" r:id="rId2"/>
    <p:sldId id="351" r:id="rId3"/>
    <p:sldId id="352" r:id="rId4"/>
    <p:sldId id="353" r:id="rId5"/>
    <p:sldId id="355" r:id="rId6"/>
    <p:sldId id="357" r:id="rId7"/>
    <p:sldId id="350" r:id="rId8"/>
  </p:sldIdLst>
  <p:sldSz cx="9144000" cy="6858000" type="screen4x3"/>
  <p:notesSz cx="6805613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  <a:srgbClr val="FFFF00"/>
    <a:srgbClr val="CC0000"/>
    <a:srgbClr val="00FF00"/>
    <a:srgbClr val="5F5F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19" autoAdjust="0"/>
    <p:restoredTop sz="94646" autoAdjust="0"/>
  </p:normalViewPr>
  <p:slideViewPr>
    <p:cSldViewPr>
      <p:cViewPr varScale="1">
        <p:scale>
          <a:sx n="60" d="100"/>
          <a:sy n="60" d="100"/>
        </p:scale>
        <p:origin x="-1272" y="-86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741" y="-86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F80F6F8-B255-4894-9752-E3F32C0D444E}" type="datetimeFigureOut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0774B47-B55E-4212-93F2-812156FC5A6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110885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AA498935-4359-4149-A3A6-6E0EFAD592F9}" type="datetimeFigureOut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3537" cy="4471988"/>
          </a:xfrm>
          <a:prstGeom prst="rect">
            <a:avLst/>
          </a:prstGeom>
        </p:spPr>
        <p:txBody>
          <a:bodyPr vert="horz" lIns="91427" tIns="45714" rIns="91427" bIns="45714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E4567DD9-EB8A-461B-AC04-843CD0DA330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62610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3C38A9-B37E-4B1B-B522-4619AFDB1FE2}" type="slidenum">
              <a:rPr lang="en-US" altLang="zh-TW" smtClean="0">
                <a:latin typeface="Arial" charset="0"/>
              </a:rPr>
              <a:pPr/>
              <a:t>1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xmlns="" val="962095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73FB1-4615-40E2-BBE1-DA9433286B1B}" type="datetime1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411CE-1155-4103-BD7D-035661EF61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C25D-1B04-4DD1-8EF9-B8386014D49F}" type="datetime1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329E1-270A-4810-A251-AF279F165A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B2557-6755-4232-B145-F7B11C9CAB82}" type="datetime1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FAF7-2798-458F-A2FD-522CE12BC05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72EC1E9-8966-48F8-942C-C2519829CB29}" type="datetime1">
              <a:rPr lang="zh-TW" altLang="en-US"/>
              <a:pPr>
                <a:defRPr/>
              </a:pPr>
              <a:t>2019/5/31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CB2ECB3-517D-4B54-98CE-1D6114CA6F6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1" name="Picture 9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00563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0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96000"/>
            <a:ext cx="9144000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6" descr="和大中科廠-new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492896"/>
            <a:ext cx="9144000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文字方塊 9"/>
          <p:cNvSpPr txBox="1"/>
          <p:nvPr/>
        </p:nvSpPr>
        <p:spPr>
          <a:xfrm>
            <a:off x="467544" y="1052736"/>
            <a:ext cx="6624637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和大工業股份有限公司</a:t>
            </a:r>
            <a:endParaRPr lang="zh-TW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FCBA92-59CA-4840-B28E-191BE0AEC48A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2483768" y="177281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itchFamily="65" charset="-120"/>
                <a:ea typeface="標楷體" pitchFamily="65" charset="-120"/>
              </a:rPr>
              <a:t>獎學金實習暨就業銜接說明</a:t>
            </a:r>
            <a:endParaRPr lang="zh-TW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329E1-270A-4810-A251-AF279F165A5E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11560" y="1203573"/>
            <a:ext cx="7668344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85813" algn="l"/>
              </a:tabLst>
            </a:pPr>
            <a:r>
              <a:rPr kumimoji="1" lang="zh-TW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目的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新細明體" pitchFamily="18" charset="-120"/>
              <a:ea typeface="新細明體" pitchFamily="18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85813" algn="l"/>
              </a:tabLst>
            </a:pP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新細明體" pitchFamily="18" charset="-120"/>
              <a:ea typeface="新細明體" pitchFamily="18" charset="-120"/>
              <a:cs typeface="Times New Roman" pitchFamily="18" charset="0"/>
            </a:endParaRPr>
          </a:p>
          <a:p>
            <a:pPr lvl="0" eaLnBrk="0" hangingPunct="0">
              <a:buFontTx/>
              <a:buChar char="•"/>
              <a:tabLst>
                <a:tab pos="785813" algn="l"/>
              </a:tabLst>
            </a:pPr>
            <a:r>
              <a:rPr lang="zh-TW" altLang="en-US" sz="2800" dirty="0" smtClean="0">
                <a:latin typeface="新細明體" pitchFamily="18" charset="-120"/>
                <a:cs typeface="Times New Roman" pitchFamily="18" charset="0"/>
              </a:rPr>
              <a:t>和</a:t>
            </a:r>
            <a:r>
              <a:rPr lang="zh-TW" altLang="en-US" sz="2800" dirty="0" smtClean="0">
                <a:latin typeface="新細明體" pitchFamily="18" charset="-120"/>
                <a:cs typeface="Times New Roman" pitchFamily="18" charset="0"/>
              </a:rPr>
              <a:t>大公司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提供產學合作專案，藉以獎助培育國內各大專院校優秀之學生</a:t>
            </a:r>
            <a:r>
              <a:rPr lang="zh-TW" altLang="en-US" sz="2800" dirty="0" smtClean="0">
                <a:latin typeface="新細明體" pitchFamily="18" charset="-120"/>
                <a:cs typeface="Times New Roman" pitchFamily="18" charset="0"/>
              </a:rPr>
              <a:t>就學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之補助，並提供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獲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領獎學金之學生進入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公司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與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其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關係企業</a:t>
            </a:r>
            <a:r>
              <a:rPr lang="zh-TW" altLang="zh-TW" sz="2800" dirty="0" smtClean="0">
                <a:latin typeface="新細明體" pitchFamily="18" charset="-120"/>
                <a:cs typeface="Times New Roman" pitchFamily="18" charset="0"/>
              </a:rPr>
              <a:t>之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工作機會。</a:t>
            </a:r>
            <a:endParaRPr kumimoji="1" 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785813" algn="l"/>
              </a:tabLst>
            </a:pP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審核合格且已充分了解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公司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之發展願景，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經監護人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同意受領獎學金，並遵守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相關</a:t>
            </a:r>
            <a:r>
              <a:rPr kumimoji="1" lang="zh-TW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</a:rPr>
              <a:t>之權利義務。</a:t>
            </a:r>
            <a:endParaRPr kumimoji="1" 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052736"/>
            <a:ext cx="8229600" cy="4176464"/>
          </a:xfrm>
        </p:spPr>
        <p:txBody>
          <a:bodyPr/>
          <a:lstStyle/>
          <a:p>
            <a:pPr algn="l"/>
            <a:r>
              <a:rPr lang="zh-TW" altLang="zh-TW" sz="2800" b="1" dirty="0" smtClean="0"/>
              <a:t>獎學金</a:t>
            </a:r>
            <a:r>
              <a:rPr lang="zh-TW" altLang="en-US" sz="2800" b="1" dirty="0" smtClean="0"/>
              <a:t>額與修課協議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zh-TW" altLang="zh-TW" sz="2800" dirty="0" smtClean="0"/>
              <a:t/>
            </a:r>
            <a:br>
              <a:rPr lang="zh-TW" altLang="zh-TW" sz="2800" dirty="0" smtClean="0"/>
            </a:br>
            <a:r>
              <a:rPr lang="en-US" altLang="zh-TW" sz="2800" dirty="0" smtClean="0"/>
              <a:t>1.</a:t>
            </a:r>
            <a:r>
              <a:rPr lang="zh-TW" altLang="en-US" sz="2800" dirty="0" smtClean="0"/>
              <a:t>獲選同學</a:t>
            </a:r>
            <a:r>
              <a:rPr lang="zh-TW" altLang="zh-TW" sz="2800" dirty="0" smtClean="0"/>
              <a:t>在學每學期</a:t>
            </a:r>
            <a:r>
              <a:rPr lang="zh-TW" altLang="en-US" sz="2800" dirty="0" smtClean="0"/>
              <a:t>可申請</a:t>
            </a:r>
            <a:r>
              <a:rPr lang="zh-TW" altLang="en-US" sz="2800" dirty="0" smtClean="0"/>
              <a:t>獲</a:t>
            </a:r>
            <a:r>
              <a:rPr lang="zh-TW" altLang="zh-TW" sz="2800" dirty="0" smtClean="0"/>
              <a:t>頒新台幣 </a:t>
            </a:r>
            <a:r>
              <a:rPr lang="en-US" altLang="zh-TW" sz="2800" dirty="0" smtClean="0"/>
              <a:t>5</a:t>
            </a:r>
            <a:r>
              <a:rPr lang="zh-TW" altLang="zh-TW" sz="2800" dirty="0" smtClean="0"/>
              <a:t>萬 </a:t>
            </a:r>
            <a:r>
              <a:rPr lang="zh-TW" altLang="zh-TW" sz="2800" dirty="0" smtClean="0"/>
              <a:t>元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zh-TW" sz="2800" dirty="0" smtClean="0"/>
              <a:t>獎助</a:t>
            </a:r>
            <a:r>
              <a:rPr lang="zh-TW" altLang="zh-TW" sz="2800" dirty="0" smtClean="0"/>
              <a:t>學金</a:t>
            </a:r>
            <a:r>
              <a:rPr lang="zh-TW" altLang="en-US" sz="2800" dirty="0" smtClean="0"/>
              <a:t>。</a:t>
            </a:r>
            <a:r>
              <a:rPr lang="zh-TW" altLang="zh-TW" sz="2800" dirty="0" smtClean="0"/>
              <a:t>共計</a:t>
            </a:r>
            <a:r>
              <a:rPr lang="zh-TW" altLang="en-US" sz="2800" dirty="0" smtClean="0"/>
              <a:t>四個</a:t>
            </a:r>
            <a:r>
              <a:rPr lang="zh-TW" altLang="zh-TW" sz="2800" dirty="0" smtClean="0"/>
              <a:t>學期</a:t>
            </a:r>
            <a:r>
              <a:rPr lang="en-US" altLang="zh-TW" sz="2800" dirty="0" smtClean="0"/>
              <a:t>,</a:t>
            </a:r>
            <a:r>
              <a:rPr lang="zh-TW" altLang="en-US" sz="2800" dirty="0" smtClean="0"/>
              <a:t>總金額</a:t>
            </a:r>
            <a:r>
              <a:rPr lang="en-US" altLang="zh-TW" sz="2800" dirty="0" smtClean="0"/>
              <a:t>20</a:t>
            </a:r>
            <a:r>
              <a:rPr lang="zh-TW" altLang="en-US" sz="2800" dirty="0" smtClean="0"/>
              <a:t>萬元</a:t>
            </a:r>
            <a:r>
              <a:rPr lang="zh-TW" altLang="zh-TW" sz="2800" dirty="0" smtClean="0"/>
              <a:t>。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zh-TW" sz="2800" dirty="0" smtClean="0"/>
              <a:t/>
            </a:r>
            <a:br>
              <a:rPr lang="zh-TW" altLang="zh-TW" sz="2800" dirty="0" smtClean="0"/>
            </a:br>
            <a:r>
              <a:rPr lang="en-US" altLang="zh-TW" sz="2800" dirty="0" smtClean="0"/>
              <a:t>2.</a:t>
            </a:r>
            <a:r>
              <a:rPr lang="zh-TW" altLang="en-US" sz="2800" dirty="0" smtClean="0"/>
              <a:t>獲選</a:t>
            </a:r>
            <a:r>
              <a:rPr lang="zh-TW" altLang="en-US" sz="2800" dirty="0" smtClean="0"/>
              <a:t>同學</a:t>
            </a:r>
            <a:r>
              <a:rPr lang="zh-TW" altLang="zh-TW" sz="2800" dirty="0" smtClean="0"/>
              <a:t>須</a:t>
            </a:r>
            <a:r>
              <a:rPr lang="zh-TW" altLang="zh-TW" sz="2800" dirty="0" smtClean="0"/>
              <a:t>於畢業前</a:t>
            </a:r>
            <a:r>
              <a:rPr lang="zh-TW" altLang="zh-TW" sz="2800" dirty="0" smtClean="0"/>
              <a:t>修</a:t>
            </a:r>
            <a:r>
              <a:rPr lang="zh-TW" altLang="en-US" sz="2800" dirty="0" smtClean="0"/>
              <a:t>完</a:t>
            </a:r>
            <a:r>
              <a:rPr lang="zh-TW" altLang="zh-TW" sz="2800" dirty="0" smtClean="0"/>
              <a:t>至少</a:t>
            </a:r>
            <a:r>
              <a:rPr lang="en-US" altLang="zh-TW" sz="2800" dirty="0" smtClean="0"/>
              <a:t>2</a:t>
            </a:r>
            <a:r>
              <a:rPr lang="zh-TW" altLang="zh-TW" sz="2800" dirty="0" smtClean="0"/>
              <a:t>門</a:t>
            </a:r>
            <a:r>
              <a:rPr lang="zh-TW" altLang="zh-TW" sz="2800" dirty="0" smtClean="0"/>
              <a:t>未來銜接職場專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800" dirty="0" smtClean="0"/>
              <a:t>   </a:t>
            </a:r>
            <a:r>
              <a:rPr lang="zh-TW" altLang="zh-TW" sz="2800" dirty="0" smtClean="0"/>
              <a:t>業</a:t>
            </a:r>
            <a:r>
              <a:rPr lang="zh-TW" altLang="zh-TW" sz="2800" dirty="0" smtClean="0"/>
              <a:t>技能相關課程</a:t>
            </a:r>
            <a:r>
              <a:rPr lang="zh-TW" altLang="zh-TW" sz="2800" dirty="0" smtClean="0"/>
              <a:t>，課程</a:t>
            </a:r>
            <a:r>
              <a:rPr lang="zh-TW" altLang="zh-TW" sz="2800" dirty="0" smtClean="0"/>
              <a:t>指定則依校開科目</a:t>
            </a:r>
            <a:r>
              <a:rPr lang="zh-TW" altLang="zh-TW" sz="2800" dirty="0" smtClean="0"/>
              <a:t>經協議</a:t>
            </a:r>
            <a:r>
              <a:rPr lang="zh-TW" altLang="en-US" sz="2800" dirty="0" smtClean="0"/>
              <a:t> 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800" dirty="0" smtClean="0"/>
              <a:t>   </a:t>
            </a:r>
            <a:r>
              <a:rPr lang="zh-TW" altLang="zh-TW" sz="2800" dirty="0" smtClean="0"/>
              <a:t>定</a:t>
            </a:r>
            <a:r>
              <a:rPr lang="zh-TW" altLang="zh-TW" sz="2800" dirty="0" smtClean="0"/>
              <a:t>之。</a:t>
            </a:r>
            <a:r>
              <a:rPr lang="zh-TW" altLang="zh-TW" sz="2800" u="sng" dirty="0" smtClean="0"/>
              <a:t> </a:t>
            </a:r>
            <a:endParaRPr lang="zh-TW" altLang="en-US" sz="2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329E1-270A-4810-A251-AF279F165A5E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3960440"/>
          </a:xfrm>
        </p:spPr>
        <p:txBody>
          <a:bodyPr/>
          <a:lstStyle/>
          <a:p>
            <a:pPr algn="l"/>
            <a:r>
              <a:rPr lang="zh-TW" altLang="zh-TW" sz="2800" b="1" dirty="0" smtClean="0"/>
              <a:t>服務承諾</a:t>
            </a:r>
            <a:r>
              <a:rPr lang="zh-TW" altLang="zh-TW" sz="2800" dirty="0" smtClean="0"/>
              <a:t/>
            </a:r>
            <a:br>
              <a:rPr lang="zh-TW" altLang="zh-TW" sz="2800" dirty="0" smtClean="0"/>
            </a:br>
            <a:r>
              <a:rPr lang="en-US" altLang="zh-TW" sz="2800" dirty="0" smtClean="0"/>
              <a:t>1.</a:t>
            </a:r>
            <a:r>
              <a:rPr lang="zh-TW" altLang="zh-TW" sz="2800" dirty="0" smtClean="0"/>
              <a:t>畢業</a:t>
            </a:r>
            <a:r>
              <a:rPr lang="zh-TW" altLang="en-US" sz="2800" dirty="0" smtClean="0"/>
              <a:t>前一學期公司提供崗位，優先</a:t>
            </a:r>
            <a:r>
              <a:rPr lang="zh-TW" altLang="en-US" sz="2800" dirty="0" smtClean="0"/>
              <a:t>安排</a:t>
            </a:r>
            <a:r>
              <a:rPr lang="zh-TW" altLang="en-US" sz="2800" dirty="0" smtClean="0"/>
              <a:t>同學就業銜接實習。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en-US" altLang="zh-TW" sz="2800" dirty="0" smtClean="0"/>
              <a:t>2.</a:t>
            </a:r>
            <a:r>
              <a:rPr lang="zh-TW" altLang="en-US" sz="2800" dirty="0" smtClean="0"/>
              <a:t>同學</a:t>
            </a:r>
            <a:r>
              <a:rPr lang="zh-TW" altLang="zh-TW" sz="2800" dirty="0" smtClean="0"/>
              <a:t>畢業</a:t>
            </a:r>
            <a:r>
              <a:rPr lang="zh-TW" altLang="zh-TW" sz="2800" dirty="0" smtClean="0"/>
              <a:t>後或役畢一個月內</a:t>
            </a:r>
            <a:r>
              <a:rPr lang="zh-TW" altLang="zh-TW" sz="2800" dirty="0" smtClean="0"/>
              <a:t>，</a:t>
            </a:r>
            <a:r>
              <a:rPr lang="zh-TW" altLang="en-US" sz="2800" dirty="0" smtClean="0"/>
              <a:t>應</a:t>
            </a:r>
            <a:r>
              <a:rPr lang="zh-TW" altLang="zh-TW" sz="2800" dirty="0" smtClean="0"/>
              <a:t>即</a:t>
            </a:r>
            <a:r>
              <a:rPr lang="zh-TW" altLang="en-US" sz="2800" dirty="0" smtClean="0"/>
              <a:t>按公司任職分派崗位</a:t>
            </a:r>
            <a:r>
              <a:rPr lang="zh-TW" altLang="zh-TW" sz="2800" dirty="0" smtClean="0"/>
              <a:t>任職，繼續</a:t>
            </a:r>
            <a:r>
              <a:rPr lang="zh-TW" altLang="zh-TW" sz="2800" dirty="0" smtClean="0"/>
              <a:t>服務</a:t>
            </a:r>
            <a:r>
              <a:rPr lang="zh-TW" altLang="zh-TW" sz="2800" dirty="0" smtClean="0"/>
              <a:t>至少滿</a:t>
            </a:r>
            <a:r>
              <a:rPr lang="zh-TW" altLang="zh-TW" sz="2800" dirty="0" smtClean="0"/>
              <a:t>二年；</a:t>
            </a:r>
            <a:r>
              <a:rPr lang="zh-TW" altLang="zh-TW" sz="2800" dirty="0" smtClean="0"/>
              <a:t>若因故受領</a:t>
            </a:r>
            <a:r>
              <a:rPr lang="zh-TW" altLang="en-US" sz="2800" dirty="0" smtClean="0"/>
              <a:t>不足</a:t>
            </a:r>
            <a:r>
              <a:rPr lang="en-US" altLang="zh-TW" sz="2800" dirty="0" smtClean="0"/>
              <a:t>4</a:t>
            </a:r>
            <a:r>
              <a:rPr lang="zh-TW" altLang="en-US" sz="2800" dirty="0" smtClean="0"/>
              <a:t>期</a:t>
            </a:r>
            <a:r>
              <a:rPr lang="zh-TW" altLang="zh-TW" sz="2800" dirty="0" smtClean="0"/>
              <a:t>之</a:t>
            </a:r>
            <a:r>
              <a:rPr lang="zh-TW" altLang="zh-TW" sz="2800" dirty="0" smtClean="0"/>
              <a:t>獎助學金者，</a:t>
            </a:r>
            <a:r>
              <a:rPr lang="zh-TW" altLang="zh-TW" sz="2800" dirty="0" smtClean="0"/>
              <a:t>則</a:t>
            </a:r>
            <a:r>
              <a:rPr lang="zh-TW" altLang="en-US" sz="2800" dirty="0" smtClean="0"/>
              <a:t>依受領比例減少之</a:t>
            </a:r>
            <a:r>
              <a:rPr lang="zh-TW" altLang="zh-TW" sz="2800" dirty="0" smtClean="0"/>
              <a:t>。</a:t>
            </a:r>
            <a:endParaRPr lang="zh-TW" altLang="zh-TW" sz="2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329E1-270A-4810-A251-AF279F165A5E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4536504"/>
          </a:xfrm>
        </p:spPr>
        <p:txBody>
          <a:bodyPr/>
          <a:lstStyle/>
          <a:p>
            <a:pPr algn="l"/>
            <a:r>
              <a:rPr lang="zh-TW" altLang="zh-TW" sz="2800" b="1" dirty="0" smtClean="0"/>
              <a:t>任職</a:t>
            </a:r>
            <a:r>
              <a:rPr lang="zh-TW" altLang="zh-TW" sz="2800" b="1" dirty="0" smtClean="0"/>
              <a:t>分發</a:t>
            </a:r>
            <a:r>
              <a:rPr lang="zh-TW" altLang="zh-TW" sz="2800" b="1" dirty="0" smtClean="0"/>
              <a:t>與</a:t>
            </a:r>
            <a:r>
              <a:rPr lang="zh-TW" altLang="zh-TW" sz="2800" b="1" dirty="0" smtClean="0"/>
              <a:t>進修深造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zh-TW" altLang="zh-TW" sz="3600" dirty="0" smtClean="0"/>
              <a:t/>
            </a:r>
            <a:br>
              <a:rPr lang="zh-TW" altLang="zh-TW" sz="3600" dirty="0" smtClean="0"/>
            </a:br>
            <a:r>
              <a:rPr lang="en-US" altLang="zh-TW" sz="2800" dirty="0" smtClean="0"/>
              <a:t>1.</a:t>
            </a:r>
            <a:r>
              <a:rPr lang="zh-TW" altLang="zh-TW" sz="2800" dirty="0" smtClean="0"/>
              <a:t>依</a:t>
            </a:r>
            <a:r>
              <a:rPr lang="zh-TW" altLang="en-US" sz="2800" dirty="0" smtClean="0"/>
              <a:t>公司</a:t>
            </a:r>
            <a:r>
              <a:rPr lang="zh-TW" altLang="zh-TW" sz="2800" dirty="0" smtClean="0"/>
              <a:t>發展</a:t>
            </a:r>
            <a:r>
              <a:rPr lang="zh-TW" altLang="zh-TW" sz="2800" dirty="0" smtClean="0"/>
              <a:t>方向及業務需求，並</a:t>
            </a:r>
            <a:r>
              <a:rPr lang="zh-TW" altLang="zh-TW" sz="2800" dirty="0" smtClean="0"/>
              <a:t>配合</a:t>
            </a:r>
            <a:r>
              <a:rPr lang="zh-TW" altLang="en-US" sz="2800" dirty="0" smtClean="0"/>
              <a:t>同學</a:t>
            </a:r>
            <a:r>
              <a:rPr lang="zh-TW" altLang="zh-TW" sz="2800" dirty="0" smtClean="0"/>
              <a:t>專長</a:t>
            </a:r>
            <a:r>
              <a:rPr lang="zh-TW" altLang="zh-TW" sz="2800" dirty="0" smtClean="0"/>
              <a:t>與意願，於畢業</a:t>
            </a:r>
            <a:r>
              <a:rPr lang="zh-TW" altLang="zh-TW" sz="2800" dirty="0" smtClean="0"/>
              <a:t>前行</a:t>
            </a:r>
            <a:r>
              <a:rPr lang="zh-TW" altLang="zh-TW" sz="2800" dirty="0" smtClean="0"/>
              <a:t>任職單位</a:t>
            </a:r>
            <a:r>
              <a:rPr lang="zh-TW" altLang="zh-TW" sz="2800" dirty="0" smtClean="0"/>
              <a:t>分發，</a:t>
            </a:r>
            <a:r>
              <a:rPr lang="zh-TW" altLang="en-US" sz="2800" dirty="0" smtClean="0"/>
              <a:t>薪籌</a:t>
            </a:r>
            <a:r>
              <a:rPr lang="zh-TW" altLang="zh-TW" sz="2800" dirty="0" smtClean="0"/>
              <a:t>不低於同等</a:t>
            </a:r>
            <a:r>
              <a:rPr lang="zh-TW" altLang="zh-TW" sz="2800" dirty="0" smtClean="0"/>
              <a:t>學經歷員工初任</a:t>
            </a:r>
            <a:r>
              <a:rPr lang="zh-TW" altLang="zh-TW" sz="2800" dirty="0" smtClean="0"/>
              <a:t>待遇</a:t>
            </a:r>
            <a:r>
              <a:rPr lang="en-US" altLang="zh-TW" sz="2800" dirty="0" smtClean="0"/>
              <a:t>(28~35k)</a:t>
            </a:r>
            <a:r>
              <a:rPr lang="zh-TW" altLang="zh-TW" sz="2800" dirty="0" smtClean="0"/>
              <a:t>。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zh-TW" sz="2800" dirty="0" smtClean="0"/>
              <a:t/>
            </a:r>
            <a:br>
              <a:rPr lang="zh-TW" altLang="zh-TW" sz="2800" dirty="0" smtClean="0"/>
            </a:br>
            <a:r>
              <a:rPr lang="en-US" altLang="zh-TW" sz="2800" dirty="0" smtClean="0"/>
              <a:t>2.</a:t>
            </a:r>
            <a:r>
              <a:rPr lang="zh-TW" altLang="zh-TW" sz="2800" dirty="0" smtClean="0"/>
              <a:t>任職</a:t>
            </a:r>
            <a:r>
              <a:rPr lang="zh-TW" altLang="zh-TW" sz="2800" dirty="0" smtClean="0"/>
              <a:t>期間，配合個人職涯規劃</a:t>
            </a:r>
            <a:r>
              <a:rPr lang="zh-TW" altLang="zh-TW" sz="2800" dirty="0" smtClean="0"/>
              <a:t>及</a:t>
            </a:r>
            <a:r>
              <a:rPr lang="zh-TW" altLang="en-US" sz="2800" dirty="0" smtClean="0"/>
              <a:t>公司</a:t>
            </a:r>
            <a:r>
              <a:rPr lang="zh-TW" altLang="zh-TW" sz="2800" dirty="0" smtClean="0"/>
              <a:t>培育</a:t>
            </a:r>
            <a:r>
              <a:rPr lang="zh-TW" altLang="zh-TW" sz="2800" dirty="0" smtClean="0"/>
              <a:t>方針</a:t>
            </a:r>
            <a:r>
              <a:rPr lang="zh-TW" altLang="zh-TW" sz="2800" dirty="0" smtClean="0"/>
              <a:t>，得</a:t>
            </a:r>
            <a:r>
              <a:rPr lang="zh-TW" altLang="en-US" sz="2800" dirty="0" smtClean="0"/>
              <a:t>申請獲公司</a:t>
            </a:r>
            <a:r>
              <a:rPr lang="zh-TW" altLang="zh-TW" sz="2800" dirty="0" smtClean="0"/>
              <a:t>同意繼續進修</a:t>
            </a:r>
            <a:r>
              <a:rPr lang="zh-TW" altLang="en-US" sz="2800" dirty="0" smtClean="0"/>
              <a:t>或</a:t>
            </a:r>
            <a:r>
              <a:rPr lang="zh-TW" altLang="zh-TW" sz="2800" dirty="0" smtClean="0"/>
              <a:t>深造</a:t>
            </a:r>
            <a:r>
              <a:rPr lang="zh-TW" altLang="en-US" sz="2800" dirty="0" smtClean="0"/>
              <a:t>，符合公司政策或職缺相關者</a:t>
            </a:r>
            <a:r>
              <a:rPr lang="en-US" altLang="zh-TW" sz="2800" dirty="0" smtClean="0"/>
              <a:t>,</a:t>
            </a:r>
            <a:r>
              <a:rPr lang="zh-TW" altLang="en-US" sz="2800" dirty="0" smtClean="0"/>
              <a:t>得申請學費補助</a:t>
            </a:r>
            <a:r>
              <a:rPr lang="zh-TW" altLang="zh-TW" sz="2800" dirty="0" smtClean="0"/>
              <a:t>。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329E1-270A-4810-A251-AF279F165A5E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4968552"/>
          </a:xfrm>
        </p:spPr>
        <p:txBody>
          <a:bodyPr/>
          <a:lstStyle/>
          <a:p>
            <a:pPr lvl="1" algn="l"/>
            <a:r>
              <a:rPr lang="zh-TW" altLang="zh-TW" sz="2800" b="1" dirty="0" smtClean="0"/>
              <a:t>申請資格</a:t>
            </a:r>
            <a:r>
              <a:rPr lang="zh-TW" altLang="en-US" sz="2800" b="1" dirty="0" smtClean="0"/>
              <a:t>與限制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en-US" altLang="zh-TW" sz="2800" dirty="0" smtClean="0"/>
              <a:t>1.</a:t>
            </a:r>
            <a:r>
              <a:rPr lang="zh-TW" altLang="zh-TW" sz="2800" dirty="0" smtClean="0"/>
              <a:t> </a:t>
            </a:r>
            <a:r>
              <a:rPr lang="zh-TW" altLang="zh-TW" sz="2800" u="sng" dirty="0" smtClean="0"/>
              <a:t>電機工程學系、資訊工程學系、機械工程系、工業工程與管理系、自動化機器人學位學程</a:t>
            </a:r>
            <a:r>
              <a:rPr lang="zh-TW" altLang="zh-TW" sz="2800" dirty="0" smtClean="0"/>
              <a:t>等學系大學部三年級</a:t>
            </a:r>
            <a:r>
              <a:rPr lang="zh-TW" altLang="zh-TW" sz="2800" dirty="0" smtClean="0"/>
              <a:t>本</a:t>
            </a:r>
            <a:r>
              <a:rPr lang="zh-TW" altLang="zh-TW" sz="2800" dirty="0" smtClean="0"/>
              <a:t>國籍</a:t>
            </a:r>
            <a:r>
              <a:rPr lang="zh-TW" altLang="en-US" sz="2800" dirty="0" smtClean="0"/>
              <a:t>在學</a:t>
            </a:r>
            <a:r>
              <a:rPr lang="zh-TW" altLang="zh-TW" sz="2800" dirty="0" smtClean="0"/>
              <a:t>學生。學期學業成績均達 </a:t>
            </a:r>
            <a:r>
              <a:rPr lang="en-US" altLang="zh-TW" sz="2800" u="sng" dirty="0" smtClean="0"/>
              <a:t> 80 </a:t>
            </a:r>
            <a:r>
              <a:rPr lang="en-US" altLang="zh-TW" sz="2800" dirty="0" smtClean="0"/>
              <a:t> </a:t>
            </a:r>
            <a:r>
              <a:rPr lang="zh-TW" altLang="zh-TW" sz="2800" dirty="0" smtClean="0"/>
              <a:t>分以上</a:t>
            </a:r>
            <a:r>
              <a:rPr lang="zh-TW" altLang="en-US" sz="2800" dirty="0" smtClean="0"/>
              <a:t>。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en-US" altLang="zh-TW" sz="2800" dirty="0" smtClean="0"/>
              <a:t>2.</a:t>
            </a:r>
            <a:r>
              <a:rPr lang="zh-TW" altLang="zh-TW" sz="2800" dirty="0" smtClean="0"/>
              <a:t> 受領獎助學金期間之成績、品行仍應符合培育金申請資格條件。</a:t>
            </a:r>
            <a:br>
              <a:rPr lang="zh-TW" altLang="zh-TW" sz="2800" dirty="0" smtClean="0"/>
            </a:br>
            <a:r>
              <a:rPr lang="en-US" altLang="zh-TW" sz="2800" dirty="0" smtClean="0"/>
              <a:t>3.</a:t>
            </a:r>
            <a:r>
              <a:rPr lang="zh-TW" altLang="zh-TW" sz="2800" dirty="0" smtClean="0"/>
              <a:t> 受領獎助學金期間，不得領有其他公司相同服務性質之獎學金。</a:t>
            </a:r>
            <a:br>
              <a:rPr lang="zh-TW" altLang="zh-TW" sz="2800" dirty="0" smtClean="0"/>
            </a:br>
            <a:endParaRPr lang="zh-TW" altLang="en-US" sz="2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329E1-270A-4810-A251-AF279F165A5E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 descr="4478444_163627633917_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2267745" y="1484785"/>
            <a:ext cx="4584999" cy="2808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2227" name="Rectangle 4"/>
          <p:cNvSpPr>
            <a:spLocks noChangeArrowheads="1"/>
          </p:cNvSpPr>
          <p:nvPr/>
        </p:nvSpPr>
        <p:spPr bwMode="auto">
          <a:xfrm>
            <a:off x="684213" y="4652963"/>
            <a:ext cx="8189912" cy="1223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感謝您的聆聽</a:t>
            </a:r>
            <a:endParaRPr lang="en-US" altLang="zh-TW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zh-TW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Thank </a:t>
            </a:r>
            <a:r>
              <a:rPr lang="en-US" altLang="zh-TW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you very much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E37E0B-AA65-4548-A83D-E599DE9717B3}" type="slidenum">
              <a:rPr lang="zh-TW" altLang="en-US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zh-TW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2601</TotalTime>
  <Words>107</Words>
  <Application>Microsoft Office PowerPoint</Application>
  <PresentationFormat>如螢幕大小 (4:3)</PresentationFormat>
  <Paragraphs>20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佈景主題</vt:lpstr>
      <vt:lpstr>投影片 1</vt:lpstr>
      <vt:lpstr>投影片 2</vt:lpstr>
      <vt:lpstr>獎學金額與修課協議  1.獲選同學在學每學期可申請獲頒新台幣 5萬 元 獎助學金。共計四個學期,總金額20萬元。  2.獲選同學須於畢業前修完至少2門未來銜接職場專    業技能相關課程，課程指定則依校開科目經協議     定之。 </vt:lpstr>
      <vt:lpstr>服務承諾 1.畢業前一學期公司提供崗位，優先安排同學就業銜接實習。  2.同學畢業後或役畢一個月內，應即按公司任職分派崗位任職，繼續服務至少滿二年；若因故受領不足4期之獎助學金者，則依受領比例減少之。</vt:lpstr>
      <vt:lpstr>任職分發與進修深造  1.依公司發展方向及業務需求，並配合同學專長與意願，於畢業前行任職單位分發，薪籌不低於同等學經歷員工初任待遇(28~35k)。  2.任職期間，配合個人職涯規劃及公司培育方針，得申請獲公司同意繼續進修或深造，符合公司政策或職缺相關者,得申請學費補助。 </vt:lpstr>
      <vt:lpstr>申請資格與限制 1. 電機工程學系、資訊工程學系、機械工程系、工業工程與管理系、自動化機器人學位學程等學系大學部三年級本國籍在學學生。學期學業成績均達  80  分以上。 2. 受領獎助學金期間之成績、品行仍應符合培育金申請資格條件。 3. 受領獎助學金期間，不得領有其他公司相同服務性質之獎學金。 </vt:lpstr>
      <vt:lpstr>投影片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374</cp:revision>
  <dcterms:created xsi:type="dcterms:W3CDTF">2012-08-08T02:25:05Z</dcterms:created>
  <dcterms:modified xsi:type="dcterms:W3CDTF">2019-05-31T04:01:20Z</dcterms:modified>
</cp:coreProperties>
</file>